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1" r:id="rId3"/>
    <p:sldId id="303" r:id="rId4"/>
    <p:sldId id="352" r:id="rId5"/>
    <p:sldId id="317" r:id="rId6"/>
    <p:sldId id="335" r:id="rId7"/>
    <p:sldId id="336" r:id="rId8"/>
    <p:sldId id="337" r:id="rId9"/>
    <p:sldId id="338" r:id="rId10"/>
    <p:sldId id="349" r:id="rId11"/>
    <p:sldId id="350" r:id="rId12"/>
    <p:sldId id="340" r:id="rId13"/>
    <p:sldId id="341" r:id="rId14"/>
    <p:sldId id="342" r:id="rId15"/>
    <p:sldId id="343" r:id="rId16"/>
    <p:sldId id="351" r:id="rId17"/>
    <p:sldId id="347" r:id="rId18"/>
    <p:sldId id="353" r:id="rId19"/>
    <p:sldId id="354" r:id="rId20"/>
    <p:sldId id="334" r:id="rId21"/>
  </p:sldIdLst>
  <p:sldSz cx="12192000" cy="6858000"/>
  <p:notesSz cx="6761163" cy="99425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837" cy="498852"/>
          </a:xfrm>
          <a:prstGeom prst="rect">
            <a:avLst/>
          </a:prstGeom>
        </p:spPr>
        <p:txBody>
          <a:bodyPr vert="horz" lIns="91589" tIns="45795" rIns="91589" bIns="45795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2"/>
            <a:ext cx="2929837" cy="498852"/>
          </a:xfrm>
          <a:prstGeom prst="rect">
            <a:avLst/>
          </a:prstGeom>
        </p:spPr>
        <p:txBody>
          <a:bodyPr vert="horz" lIns="91589" tIns="45795" rIns="91589" bIns="45795" rtlCol="0"/>
          <a:lstStyle>
            <a:lvl1pPr algn="r">
              <a:defRPr sz="1200"/>
            </a:lvl1pPr>
          </a:lstStyle>
          <a:p>
            <a:fld id="{C85E57AD-2111-4137-975F-EE65AB888561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8851"/>
          </a:xfrm>
          <a:prstGeom prst="rect">
            <a:avLst/>
          </a:prstGeom>
        </p:spPr>
        <p:txBody>
          <a:bodyPr vert="horz" lIns="91589" tIns="45795" rIns="91589" bIns="45795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589" tIns="45795" rIns="91589" bIns="45795" rtlCol="0" anchor="b"/>
          <a:lstStyle>
            <a:lvl1pPr algn="r">
              <a:defRPr sz="1200"/>
            </a:lvl1pPr>
          </a:lstStyle>
          <a:p>
            <a:fld id="{5CEAB67D-0AC4-49AD-BD22-14869026660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263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29837" cy="498852"/>
          </a:xfrm>
          <a:prstGeom prst="rect">
            <a:avLst/>
          </a:prstGeom>
        </p:spPr>
        <p:txBody>
          <a:bodyPr vert="horz" lIns="91589" tIns="45795" rIns="91589" bIns="45795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2"/>
            <a:ext cx="2929837" cy="498852"/>
          </a:xfrm>
          <a:prstGeom prst="rect">
            <a:avLst/>
          </a:prstGeom>
        </p:spPr>
        <p:txBody>
          <a:bodyPr vert="horz" lIns="91589" tIns="45795" rIns="91589" bIns="45795" rtlCol="0"/>
          <a:lstStyle>
            <a:lvl1pPr algn="r">
              <a:defRPr sz="1200"/>
            </a:lvl1pPr>
          </a:lstStyle>
          <a:p>
            <a:fld id="{147A1FC2-A6C4-4BC0-BBAB-0F21CE5435CD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4600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9" tIns="45795" rIns="91589" bIns="45795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4"/>
          </a:xfrm>
          <a:prstGeom prst="rect">
            <a:avLst/>
          </a:prstGeom>
        </p:spPr>
        <p:txBody>
          <a:bodyPr vert="horz" lIns="91589" tIns="45795" rIns="91589" bIns="457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8851"/>
          </a:xfrm>
          <a:prstGeom prst="rect">
            <a:avLst/>
          </a:prstGeom>
        </p:spPr>
        <p:txBody>
          <a:bodyPr vert="horz" lIns="91589" tIns="45795" rIns="91589" bIns="45795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589" tIns="45795" rIns="91589" bIns="45795" rtlCol="0" anchor="b"/>
          <a:lstStyle>
            <a:lvl1pPr algn="r">
              <a:defRPr sz="1200"/>
            </a:lvl1pPr>
          </a:lstStyle>
          <a:p>
            <a:fld id="{0E113798-38C8-41D4-96C5-8036F41BEB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699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3798-38C8-41D4-96C5-8036F41BEBC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24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50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4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965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7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319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23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28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29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37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897AB5-4145-4D91-BAC3-5C616097784E}" type="datetimeFigureOut">
              <a:rPr lang="id-ID" smtClean="0"/>
              <a:t>09/01/2021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9F0CF0-5453-414D-9FEA-E3E4E5FE2288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callcenter@dukcapil.kemendagri.go.i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Jaminan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kesehatan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pemerintah</a:t>
            </a:r>
            <a:r>
              <a:rPr lang="en-US" sz="4800" b="1" dirty="0" smtClean="0"/>
              <a:t> KOTA SURABAYA</a:t>
            </a:r>
            <a:endParaRPr lang="id-ID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DINAS KESEHATAN KOTA SURABAYA</a:t>
            </a:r>
          </a:p>
          <a:p>
            <a:r>
              <a:rPr lang="id-ID" dirty="0" smtClean="0"/>
              <a:t>202</a:t>
            </a:r>
            <a:r>
              <a:rPr lang="en-US" dirty="0" smtClean="0"/>
              <a:t>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452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637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pbi</a:t>
            </a:r>
            <a:r>
              <a:rPr lang="en-US" dirty="0" smtClean="0"/>
              <a:t> </a:t>
            </a:r>
            <a:r>
              <a:rPr lang="en-US" dirty="0" err="1" smtClean="0"/>
              <a:t>apbd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Surabaya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dinas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surabaya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36" t="11181" r="27512" b="10304"/>
          <a:stretch/>
        </p:blipFill>
        <p:spPr>
          <a:xfrm>
            <a:off x="1024128" y="1700213"/>
            <a:ext cx="9948672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8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638" y="1400176"/>
            <a:ext cx="8929687" cy="2800350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001F5F"/>
                </a:solidFill>
              </a:rPr>
              <a:t>Edukasi dan Penambahan</a:t>
            </a:r>
            <a:r>
              <a:rPr lang="fi-FI" sz="5400" spc="-100" dirty="0">
                <a:solidFill>
                  <a:srgbClr val="001F5F"/>
                </a:solidFill>
              </a:rPr>
              <a:t> </a:t>
            </a:r>
            <a:r>
              <a:rPr lang="fi-FI" sz="5400" dirty="0">
                <a:solidFill>
                  <a:srgbClr val="001F5F"/>
                </a:solidFill>
              </a:rPr>
              <a:t>Kanal  Layanan Tanpa Tatap</a:t>
            </a:r>
            <a:r>
              <a:rPr lang="fi-FI" sz="5400" spc="-105" dirty="0">
                <a:solidFill>
                  <a:srgbClr val="001F5F"/>
                </a:solidFill>
              </a:rPr>
              <a:t> </a:t>
            </a:r>
            <a:r>
              <a:rPr lang="fi-FI" sz="5400" dirty="0" smtClean="0">
                <a:solidFill>
                  <a:srgbClr val="001F5F"/>
                </a:solidFill>
              </a:rPr>
              <a:t>Muka Oleh BPJS kesehatan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9045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9337" y="1066800"/>
            <a:ext cx="11983085" cy="4894580"/>
            <a:chOff x="139337" y="1066800"/>
            <a:chExt cx="11983085" cy="4894580"/>
          </a:xfrm>
        </p:grpSpPr>
        <p:sp>
          <p:nvSpPr>
            <p:cNvPr id="4" name="object 4"/>
            <p:cNvSpPr/>
            <p:nvPr/>
          </p:nvSpPr>
          <p:spPr>
            <a:xfrm>
              <a:off x="139337" y="1571494"/>
              <a:ext cx="11982994" cy="3741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200" y="1066800"/>
              <a:ext cx="5001260" cy="4894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3409" y="144764"/>
            <a:ext cx="1120235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d-ID" sz="5400" dirty="0"/>
              <a:t>aplikasi MOBILE JKN-KIS di Google PLaystore</a:t>
            </a:r>
            <a:endParaRPr sz="54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602719" y="6570027"/>
            <a:ext cx="386079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20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89650" y="1060450"/>
          <a:ext cx="5307330" cy="5238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"/>
                <a:gridCol w="3209925"/>
                <a:gridCol w="1537335"/>
              </a:tblGrid>
              <a:tr h="450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No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Fitur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Layanan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Administrasi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Status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Pendaftaran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baru</a:t>
                      </a:r>
                      <a:r>
                        <a:rPr sz="18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PBPU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Penambahan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anggota</a:t>
                      </a:r>
                      <a:r>
                        <a:rPr sz="1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keluarga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(PBPU,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PPUPN,</a:t>
                      </a:r>
                      <a:r>
                        <a:rPr sz="18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PPNPN,BP-PN)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636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Pendaftaran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BBL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(terdaftar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Dukcapil)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Pindah Segmen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Peserta*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Perubahan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data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identitas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BBL 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(terdaftar</a:t>
                      </a:r>
                      <a:r>
                        <a:rPr sz="1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Dukcapil)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FKTP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all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segmen**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alamat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domisili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1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Kelas</a:t>
                      </a:r>
                      <a:r>
                        <a:rPr sz="18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PBPU***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3409" y="5961380"/>
            <a:ext cx="508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Carlito"/>
                <a:cs typeface="Carlito"/>
              </a:rPr>
              <a:t>Belum </a:t>
            </a:r>
            <a:r>
              <a:rPr sz="1200" spc="-5" dirty="0">
                <a:latin typeface="Carlito"/>
                <a:cs typeface="Carlito"/>
              </a:rPr>
              <a:t>mengakomodir </a:t>
            </a:r>
            <a:r>
              <a:rPr sz="1200" dirty="0">
                <a:latin typeface="Carlito"/>
                <a:cs typeface="Carlito"/>
              </a:rPr>
              <a:t>autodebet dan </a:t>
            </a:r>
            <a:r>
              <a:rPr sz="1200" spc="-10" dirty="0">
                <a:latin typeface="Carlito"/>
                <a:cs typeface="Carlito"/>
              </a:rPr>
              <a:t>Hanya </a:t>
            </a:r>
            <a:r>
              <a:rPr sz="1200" spc="-5" dirty="0">
                <a:latin typeface="Carlito"/>
                <a:cs typeface="Carlito"/>
              </a:rPr>
              <a:t>untuk </a:t>
            </a:r>
            <a:r>
              <a:rPr sz="1200" spc="-10" dirty="0">
                <a:latin typeface="Carlito"/>
                <a:cs typeface="Carlito"/>
              </a:rPr>
              <a:t>kode </a:t>
            </a:r>
            <a:r>
              <a:rPr sz="1200" dirty="0">
                <a:latin typeface="Carlito"/>
                <a:cs typeface="Carlito"/>
              </a:rPr>
              <a:t>nonaktif</a:t>
            </a:r>
            <a:r>
              <a:rPr sz="1200" spc="-19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di </a:t>
            </a:r>
            <a:r>
              <a:rPr sz="1200" spc="-5" dirty="0">
                <a:latin typeface="Carlito"/>
                <a:cs typeface="Carlito"/>
              </a:rPr>
              <a:t>akhir </a:t>
            </a:r>
            <a:r>
              <a:rPr sz="1200" dirty="0">
                <a:latin typeface="Carlito"/>
                <a:cs typeface="Carlito"/>
              </a:rPr>
              <a:t>bulan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** </a:t>
            </a:r>
            <a:r>
              <a:rPr sz="1200" spc="-5" dirty="0">
                <a:latin typeface="Carlito"/>
                <a:cs typeface="Carlito"/>
              </a:rPr>
              <a:t>Kecuali segmen </a:t>
            </a:r>
            <a:r>
              <a:rPr sz="1200" dirty="0">
                <a:latin typeface="Carlito"/>
                <a:cs typeface="Carlito"/>
              </a:rPr>
              <a:t>PD </a:t>
            </a:r>
            <a:r>
              <a:rPr sz="1200" spc="-5" dirty="0">
                <a:latin typeface="Carlito"/>
                <a:cs typeface="Carlito"/>
              </a:rPr>
              <a:t>Pemda </a:t>
            </a:r>
            <a:r>
              <a:rPr sz="1200" dirty="0">
                <a:latin typeface="Carlito"/>
                <a:cs typeface="Carlito"/>
              </a:rPr>
              <a:t>dan TNI?polri hub </a:t>
            </a:r>
            <a:r>
              <a:rPr sz="1200" spc="-20" dirty="0">
                <a:latin typeface="Carlito"/>
                <a:cs typeface="Carlito"/>
              </a:rPr>
              <a:t>kel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“P”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*** Status aktif </a:t>
            </a:r>
            <a:r>
              <a:rPr sz="1200" dirty="0">
                <a:latin typeface="Carlito"/>
                <a:cs typeface="Carlito"/>
              </a:rPr>
              <a:t>semua dalam 1 </a:t>
            </a:r>
            <a:r>
              <a:rPr sz="1200" spc="-5" dirty="0">
                <a:latin typeface="Carlito"/>
                <a:cs typeface="Carlito"/>
              </a:rPr>
              <a:t>KK </a:t>
            </a:r>
            <a:r>
              <a:rPr sz="1200" dirty="0">
                <a:latin typeface="Carlito"/>
                <a:cs typeface="Carlito"/>
              </a:rPr>
              <a:t>(tidak ada </a:t>
            </a:r>
            <a:r>
              <a:rPr sz="1200" spc="-5" dirty="0">
                <a:latin typeface="Carlito"/>
                <a:cs typeface="Carlito"/>
              </a:rPr>
              <a:t>yang </a:t>
            </a:r>
            <a:r>
              <a:rPr sz="1200" dirty="0">
                <a:latin typeface="Carlito"/>
                <a:cs typeface="Carlito"/>
              </a:rPr>
              <a:t>non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aktif)</a:t>
            </a:r>
          </a:p>
        </p:txBody>
      </p:sp>
    </p:spTree>
    <p:extLst>
      <p:ext uri="{BB962C8B-B14F-4D97-AF65-F5344CB8AC3E}">
        <p14:creationId xmlns:p14="http://schemas.microsoft.com/office/powerpoint/2010/main" val="271940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9337" y="1143000"/>
            <a:ext cx="11983085" cy="5377180"/>
            <a:chOff x="139337" y="1143000"/>
            <a:chExt cx="11983085" cy="5377180"/>
          </a:xfrm>
        </p:grpSpPr>
        <p:sp>
          <p:nvSpPr>
            <p:cNvPr id="4" name="object 4"/>
            <p:cNvSpPr/>
            <p:nvPr/>
          </p:nvSpPr>
          <p:spPr>
            <a:xfrm>
              <a:off x="139337" y="1571494"/>
              <a:ext cx="11982994" cy="3741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6600" y="1143000"/>
              <a:ext cx="3937000" cy="5377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14663" y="5161"/>
            <a:ext cx="79831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1F5F"/>
                </a:solidFill>
              </a:rPr>
              <a:t>BPJS</a:t>
            </a:r>
            <a:r>
              <a:rPr sz="4000" spc="-65" dirty="0">
                <a:solidFill>
                  <a:srgbClr val="001F5F"/>
                </a:solidFill>
              </a:rPr>
              <a:t> </a:t>
            </a:r>
            <a:r>
              <a:rPr sz="4000" spc="-10" dirty="0">
                <a:solidFill>
                  <a:srgbClr val="001F5F"/>
                </a:solidFill>
              </a:rPr>
              <a:t>KESEHATAN</a:t>
            </a:r>
            <a:endParaRPr sz="4000" dirty="0"/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001F5F"/>
                </a:solidFill>
              </a:rPr>
              <a:t>CARE CENTER </a:t>
            </a:r>
            <a:r>
              <a:rPr sz="4000" dirty="0">
                <a:solidFill>
                  <a:srgbClr val="001F5F"/>
                </a:solidFill>
              </a:rPr>
              <a:t>1500</a:t>
            </a:r>
            <a:r>
              <a:rPr sz="4000" spc="-85" dirty="0">
                <a:solidFill>
                  <a:srgbClr val="001F5F"/>
                </a:solidFill>
              </a:rPr>
              <a:t> </a:t>
            </a:r>
            <a:r>
              <a:rPr sz="4000" dirty="0">
                <a:solidFill>
                  <a:srgbClr val="001F5F"/>
                </a:solidFill>
              </a:rPr>
              <a:t>400</a:t>
            </a:r>
            <a:endParaRPr sz="40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602719" y="6570027"/>
            <a:ext cx="386079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20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80364"/>
              </p:ext>
            </p:extLst>
          </p:nvPr>
        </p:nvGraphicFramePr>
        <p:xfrm>
          <a:off x="1043584" y="856361"/>
          <a:ext cx="5307330" cy="496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"/>
                <a:gridCol w="3209925"/>
                <a:gridCol w="1537335"/>
              </a:tblGrid>
              <a:tr h="450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No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Fitur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Layanan</a:t>
                      </a:r>
                      <a:r>
                        <a:rPr sz="1800" b="1" spc="2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Administrasi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Status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Pendaftaran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baru</a:t>
                      </a:r>
                      <a:r>
                        <a:rPr sz="18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PBPU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5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Penambahan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anggota 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keluarga 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(PBPU,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PPUPN,</a:t>
                      </a:r>
                      <a:r>
                        <a:rPr sz="1800" spc="-1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PPNPN,BP-PN)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Pendaftaran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BBL</a:t>
                      </a:r>
                      <a:r>
                        <a:rPr sz="1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(terdaftar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Dukcapil)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Pindah Segmen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Peserta*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82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Perubahan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data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identitas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BBL  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(terdaftar</a:t>
                      </a:r>
                      <a:r>
                        <a:rPr sz="18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Dukcapil)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FKTP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all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segmen**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  <a:tr h="450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alamat</a:t>
                      </a:r>
                      <a:r>
                        <a:rPr sz="1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domisili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</a:tr>
              <a:tr h="450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Rubah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Kelas</a:t>
                      </a:r>
                      <a:r>
                        <a:rPr sz="1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PBPU***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5" dirty="0">
                          <a:latin typeface="Carlito"/>
                          <a:cs typeface="Carlito"/>
                        </a:rPr>
                        <a:t>OK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45857" y="5939154"/>
            <a:ext cx="5084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 indent="-1733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055" algn="l"/>
              </a:tabLst>
            </a:pPr>
            <a:r>
              <a:rPr sz="1200" dirty="0">
                <a:latin typeface="Carlito"/>
                <a:cs typeface="Carlito"/>
              </a:rPr>
              <a:t>Belum </a:t>
            </a:r>
            <a:r>
              <a:rPr sz="1200" spc="-5" dirty="0">
                <a:latin typeface="Carlito"/>
                <a:cs typeface="Carlito"/>
              </a:rPr>
              <a:t>mengakomodir </a:t>
            </a:r>
            <a:r>
              <a:rPr sz="1200" dirty="0">
                <a:latin typeface="Carlito"/>
                <a:cs typeface="Carlito"/>
              </a:rPr>
              <a:t>autodebet dan </a:t>
            </a:r>
            <a:r>
              <a:rPr sz="1200" spc="-10" dirty="0">
                <a:latin typeface="Carlito"/>
                <a:cs typeface="Carlito"/>
              </a:rPr>
              <a:t>Hanya </a:t>
            </a:r>
            <a:r>
              <a:rPr sz="1200" spc="-5" dirty="0">
                <a:latin typeface="Carlito"/>
                <a:cs typeface="Carlito"/>
              </a:rPr>
              <a:t>untuk </a:t>
            </a:r>
            <a:r>
              <a:rPr sz="1200" spc="-10" dirty="0">
                <a:latin typeface="Carlito"/>
                <a:cs typeface="Carlito"/>
              </a:rPr>
              <a:t>kode </a:t>
            </a:r>
            <a:r>
              <a:rPr sz="1200" dirty="0">
                <a:latin typeface="Carlito"/>
                <a:cs typeface="Carlito"/>
              </a:rPr>
              <a:t>nonaktif di </a:t>
            </a:r>
            <a:r>
              <a:rPr sz="1200" spc="-5" dirty="0">
                <a:latin typeface="Carlito"/>
                <a:cs typeface="Carlito"/>
              </a:rPr>
              <a:t>akhir</a:t>
            </a:r>
            <a:r>
              <a:rPr sz="1200" spc="-1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bulan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** </a:t>
            </a:r>
            <a:r>
              <a:rPr sz="1200" spc="-5" dirty="0">
                <a:latin typeface="Carlito"/>
                <a:cs typeface="Carlito"/>
              </a:rPr>
              <a:t>Kecuali segmen </a:t>
            </a:r>
            <a:r>
              <a:rPr sz="1200" dirty="0">
                <a:latin typeface="Carlito"/>
                <a:cs typeface="Carlito"/>
              </a:rPr>
              <a:t>PD </a:t>
            </a:r>
            <a:r>
              <a:rPr sz="1200" spc="-5" dirty="0">
                <a:latin typeface="Carlito"/>
                <a:cs typeface="Carlito"/>
              </a:rPr>
              <a:t>Pemda </a:t>
            </a:r>
            <a:r>
              <a:rPr sz="1200" dirty="0">
                <a:latin typeface="Carlito"/>
                <a:cs typeface="Carlito"/>
              </a:rPr>
              <a:t>dan TNI/polri hub </a:t>
            </a:r>
            <a:r>
              <a:rPr sz="1200" spc="-20" dirty="0">
                <a:latin typeface="Carlito"/>
                <a:cs typeface="Carlito"/>
              </a:rPr>
              <a:t>kel</a:t>
            </a:r>
            <a:r>
              <a:rPr sz="1200" spc="-5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“P”</a:t>
            </a: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rlito"/>
                <a:cs typeface="Carlito"/>
              </a:rPr>
              <a:t>*** Status aktif </a:t>
            </a:r>
            <a:r>
              <a:rPr sz="1200" dirty="0">
                <a:latin typeface="Carlito"/>
                <a:cs typeface="Carlito"/>
              </a:rPr>
              <a:t>semua dalam 1 </a:t>
            </a:r>
            <a:r>
              <a:rPr sz="1200" spc="-5" dirty="0">
                <a:latin typeface="Carlito"/>
                <a:cs typeface="Carlito"/>
              </a:rPr>
              <a:t>KK </a:t>
            </a:r>
            <a:r>
              <a:rPr sz="1200" dirty="0">
                <a:latin typeface="Carlito"/>
                <a:cs typeface="Carlito"/>
              </a:rPr>
              <a:t>(tidak ada </a:t>
            </a:r>
            <a:r>
              <a:rPr sz="1200" spc="-5" dirty="0">
                <a:latin typeface="Carlito"/>
                <a:cs typeface="Carlito"/>
              </a:rPr>
              <a:t>yang </a:t>
            </a:r>
            <a:r>
              <a:rPr sz="1200" dirty="0">
                <a:latin typeface="Carlito"/>
                <a:cs typeface="Carlito"/>
              </a:rPr>
              <a:t>non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aktif)</a:t>
            </a:r>
          </a:p>
        </p:txBody>
      </p:sp>
    </p:spTree>
    <p:extLst>
      <p:ext uri="{BB962C8B-B14F-4D97-AF65-F5344CB8AC3E}">
        <p14:creationId xmlns:p14="http://schemas.microsoft.com/office/powerpoint/2010/main" val="275637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39337" y="128588"/>
            <a:ext cx="11983085" cy="6695757"/>
            <a:chOff x="139337" y="1346200"/>
            <a:chExt cx="11983085" cy="4828540"/>
          </a:xfrm>
        </p:grpSpPr>
        <p:sp>
          <p:nvSpPr>
            <p:cNvPr id="4" name="object 4"/>
            <p:cNvSpPr/>
            <p:nvPr/>
          </p:nvSpPr>
          <p:spPr>
            <a:xfrm>
              <a:off x="139337" y="1571494"/>
              <a:ext cx="11982994" cy="3741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860" y="2087880"/>
              <a:ext cx="5115560" cy="3342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9080" y="1346200"/>
              <a:ext cx="6631940" cy="4828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57312" y="178940"/>
            <a:ext cx="94583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 smtClean="0">
                <a:solidFill>
                  <a:srgbClr val="001F5F"/>
                </a:solidFill>
              </a:rPr>
              <a:t>C</a:t>
            </a:r>
            <a:r>
              <a:rPr sz="4400" dirty="0" smtClean="0">
                <a:solidFill>
                  <a:srgbClr val="001F5F"/>
                </a:solidFill>
              </a:rPr>
              <a:t>H</a:t>
            </a:r>
            <a:r>
              <a:rPr sz="4400" spc="-10" dirty="0" smtClean="0">
                <a:solidFill>
                  <a:srgbClr val="001F5F"/>
                </a:solidFill>
              </a:rPr>
              <a:t>I</a:t>
            </a:r>
            <a:r>
              <a:rPr sz="4400" spc="-5" dirty="0" smtClean="0">
                <a:solidFill>
                  <a:srgbClr val="001F5F"/>
                </a:solidFill>
              </a:rPr>
              <a:t>KA</a:t>
            </a:r>
            <a:r>
              <a:rPr lang="en-US" sz="4400" spc="-5" dirty="0" smtClean="0">
                <a:solidFill>
                  <a:srgbClr val="001F5F"/>
                </a:solidFill>
              </a:rPr>
              <a:t> (chat assistant </a:t>
            </a:r>
            <a:r>
              <a:rPr lang="en-US" sz="4400" spc="-5" dirty="0" err="1" smtClean="0">
                <a:solidFill>
                  <a:srgbClr val="001F5F"/>
                </a:solidFill>
              </a:rPr>
              <a:t>jkn</a:t>
            </a:r>
            <a:r>
              <a:rPr lang="en-US" sz="4400" spc="-5" dirty="0" smtClean="0">
                <a:solidFill>
                  <a:srgbClr val="001F5F"/>
                </a:solidFill>
              </a:rPr>
              <a:t> ) dg </a:t>
            </a:r>
            <a:r>
              <a:rPr lang="en-US" sz="4400" spc="-5" dirty="0" err="1" smtClean="0">
                <a:solidFill>
                  <a:srgbClr val="001F5F"/>
                </a:solidFill>
              </a:rPr>
              <a:t>nomor</a:t>
            </a:r>
            <a:r>
              <a:rPr lang="en-US" sz="4400" spc="-5" dirty="0" smtClean="0">
                <a:solidFill>
                  <a:srgbClr val="001F5F"/>
                </a:solidFill>
              </a:rPr>
              <a:t> 08118750400</a:t>
            </a:r>
            <a:endParaRPr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11704319" y="6570344"/>
            <a:ext cx="2590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5" dirty="0">
                <a:solidFill>
                  <a:srgbClr val="FFFFFF"/>
                </a:solidFill>
                <a:latin typeface="Carlito"/>
                <a:cs typeface="Carlito"/>
              </a:rPr>
              <a:t>16</a:t>
            </a:r>
            <a:endParaRPr sz="1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8827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13285"/>
            <a:ext cx="12191999" cy="34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9337" y="1571494"/>
            <a:ext cx="11982994" cy="4928366"/>
            <a:chOff x="139337" y="1571494"/>
            <a:chExt cx="11982994" cy="4928366"/>
          </a:xfrm>
        </p:grpSpPr>
        <p:sp>
          <p:nvSpPr>
            <p:cNvPr id="5" name="object 5"/>
            <p:cNvSpPr/>
            <p:nvPr/>
          </p:nvSpPr>
          <p:spPr>
            <a:xfrm>
              <a:off x="139337" y="1571494"/>
              <a:ext cx="11982994" cy="37415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0680" y="1617980"/>
              <a:ext cx="4104640" cy="4881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16090" y="2314575"/>
              <a:ext cx="4385310" cy="12655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16089" y="2493010"/>
            <a:ext cx="4385311" cy="1012457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75"/>
              </a:spcBef>
            </a:pPr>
            <a:r>
              <a:rPr sz="1350" spc="5" dirty="0">
                <a:latin typeface="Carlito"/>
                <a:cs typeface="Carlito"/>
              </a:rPr>
              <a:t>NOMOR</a:t>
            </a:r>
            <a:r>
              <a:rPr sz="1350" spc="-30" dirty="0">
                <a:latin typeface="Carlito"/>
                <a:cs typeface="Carlito"/>
              </a:rPr>
              <a:t> PANDAWA</a:t>
            </a:r>
            <a:endParaRPr sz="1350" dirty="0">
              <a:latin typeface="Carlito"/>
              <a:cs typeface="Carlito"/>
            </a:endParaRPr>
          </a:p>
          <a:p>
            <a:pPr marL="1905" algn="ctr">
              <a:lnSpc>
                <a:spcPct val="100000"/>
              </a:lnSpc>
            </a:pPr>
            <a:r>
              <a:rPr sz="1350" spc="-25" dirty="0">
                <a:latin typeface="Carlito"/>
                <a:cs typeface="Carlito"/>
              </a:rPr>
              <a:t>BPJS </a:t>
            </a:r>
            <a:r>
              <a:rPr sz="1350" spc="-30" dirty="0">
                <a:latin typeface="Carlito"/>
                <a:cs typeface="Carlito"/>
              </a:rPr>
              <a:t>KESEHATAN </a:t>
            </a:r>
            <a:r>
              <a:rPr sz="1350" spc="-5" dirty="0">
                <a:latin typeface="Carlito"/>
                <a:cs typeface="Carlito"/>
              </a:rPr>
              <a:t>CABANG</a:t>
            </a:r>
            <a:r>
              <a:rPr sz="1350" spc="15" dirty="0">
                <a:latin typeface="Carlito"/>
                <a:cs typeface="Carlito"/>
              </a:rPr>
              <a:t> </a:t>
            </a:r>
            <a:r>
              <a:rPr sz="1350" spc="-30" dirty="0">
                <a:latin typeface="Carlito"/>
                <a:cs typeface="Carlito"/>
              </a:rPr>
              <a:t>SURABAYA</a:t>
            </a:r>
            <a:endParaRPr sz="13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rlito"/>
                <a:cs typeface="Carlito"/>
              </a:rPr>
              <a:t>087739901120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0388" y="299720"/>
            <a:ext cx="8675051" cy="1034257"/>
          </a:xfrm>
          <a:prstGeom prst="rect">
            <a:avLst/>
          </a:prstGeom>
          <a:solidFill>
            <a:srgbClr val="F8CAAC"/>
          </a:solidFill>
        </p:spPr>
        <p:txBody>
          <a:bodyPr vert="horz" wrap="square" lIns="0" tIns="488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85"/>
              </a:spcBef>
            </a:pPr>
            <a:r>
              <a:rPr sz="3200" b="1" spc="-5" dirty="0">
                <a:solidFill>
                  <a:srgbClr val="3A3838"/>
                </a:solidFill>
                <a:latin typeface="Gothic Uralic"/>
                <a:cs typeface="Gothic Uralic"/>
              </a:rPr>
              <a:t>Pelayanan </a:t>
            </a:r>
            <a:r>
              <a:rPr sz="3200" b="1" dirty="0">
                <a:solidFill>
                  <a:srgbClr val="3A3838"/>
                </a:solidFill>
                <a:latin typeface="Gothic Uralic"/>
                <a:cs typeface="Gothic Uralic"/>
              </a:rPr>
              <a:t>Administrasi Melalui</a:t>
            </a:r>
            <a:r>
              <a:rPr sz="3200" b="1" spc="-60" dirty="0">
                <a:solidFill>
                  <a:srgbClr val="3A3838"/>
                </a:solidFill>
                <a:latin typeface="Gothic Uralic"/>
                <a:cs typeface="Gothic Uralic"/>
              </a:rPr>
              <a:t> </a:t>
            </a:r>
            <a:r>
              <a:rPr sz="3200" b="1" spc="-5" dirty="0">
                <a:solidFill>
                  <a:srgbClr val="3A3838"/>
                </a:solidFill>
                <a:latin typeface="Gothic Uralic"/>
                <a:cs typeface="Gothic Uralic"/>
              </a:rPr>
              <a:t>Whatsapp</a:t>
            </a:r>
            <a:endParaRPr sz="3200" dirty="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3A3838"/>
                </a:solidFill>
                <a:latin typeface="Gothic Uralic"/>
                <a:cs typeface="Gothic Uralic"/>
              </a:rPr>
              <a:t>(PANDAWA)</a:t>
            </a:r>
            <a:endParaRPr sz="3200" dirty="0">
              <a:latin typeface="Gothic Uralic"/>
              <a:cs typeface="Gothic Ural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9318" y="3723640"/>
            <a:ext cx="3827781" cy="2177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66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spc="-5" dirty="0">
                <a:solidFill>
                  <a:srgbClr val="001F5F"/>
                </a:solidFill>
              </a:rPr>
              <a:t>Program </a:t>
            </a:r>
            <a:r>
              <a:rPr lang="en-US" sz="5400" u="sng" spc="-5" dirty="0" err="1">
                <a:solidFill>
                  <a:srgbClr val="001F5F"/>
                </a:solidFill>
              </a:rPr>
              <a:t>resitrasi</a:t>
            </a:r>
            <a:r>
              <a:rPr lang="en-US" sz="5400" u="sng" spc="-5" dirty="0">
                <a:solidFill>
                  <a:srgbClr val="001F5F"/>
                </a:solidFill>
              </a:rPr>
              <a:t> </a:t>
            </a:r>
            <a:r>
              <a:rPr lang="en-US" sz="5400" u="sng" spc="-5" dirty="0" err="1">
                <a:solidFill>
                  <a:srgbClr val="001F5F"/>
                </a:solidFill>
              </a:rPr>
              <a:t>ulang</a:t>
            </a:r>
            <a:r>
              <a:rPr lang="en-US" sz="5400" u="sng" spc="-5" dirty="0">
                <a:solidFill>
                  <a:srgbClr val="001F5F"/>
                </a:solidFill>
              </a:rPr>
              <a:t> (</a:t>
            </a:r>
            <a:r>
              <a:rPr lang="en-US" sz="5400" u="sng" spc="-5" dirty="0" err="1">
                <a:solidFill>
                  <a:srgbClr val="001F5F"/>
                </a:solidFill>
              </a:rPr>
              <a:t>gilang</a:t>
            </a:r>
            <a:r>
              <a:rPr lang="en-US" sz="5400" u="sng" spc="-5" dirty="0" smtClean="0">
                <a:solidFill>
                  <a:srgbClr val="001F5F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1663"/>
            <a:ext cx="10720197" cy="4437697"/>
          </a:xfrm>
        </p:spPr>
        <p:txBody>
          <a:bodyPr>
            <a:normAutofit/>
          </a:bodyPr>
          <a:lstStyle/>
          <a:p>
            <a:r>
              <a:rPr lang="en-US" sz="2400" spc="-5" dirty="0" err="1">
                <a:solidFill>
                  <a:srgbClr val="001F5F"/>
                </a:solidFill>
              </a:rPr>
              <a:t>Teknis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Pengecekan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dan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Registrasi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dirty="0" err="1">
                <a:solidFill>
                  <a:srgbClr val="001F5F"/>
                </a:solidFill>
              </a:rPr>
              <a:t>Ulang</a:t>
            </a:r>
            <a:r>
              <a:rPr lang="en-US" sz="2400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Oleh</a:t>
            </a:r>
            <a:r>
              <a:rPr lang="en-US" sz="2400" spc="5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Peserta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jika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bpjs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tidak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aktif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oleh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karena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kartu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jkn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kis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belum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terisi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nomor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>
                <a:solidFill>
                  <a:srgbClr val="001F5F"/>
                </a:solidFill>
              </a:rPr>
              <a:t>induk</a:t>
            </a:r>
            <a:r>
              <a:rPr lang="en-US" sz="2400" spc="-5" dirty="0">
                <a:solidFill>
                  <a:srgbClr val="001F5F"/>
                </a:solidFill>
              </a:rPr>
              <a:t> </a:t>
            </a:r>
            <a:r>
              <a:rPr lang="en-US" sz="2400" spc="-5" dirty="0" err="1" smtClean="0">
                <a:solidFill>
                  <a:srgbClr val="001F5F"/>
                </a:solidFill>
              </a:rPr>
              <a:t>kependudukan</a:t>
            </a:r>
            <a:endParaRPr lang="en-US" sz="2400" spc="-5" dirty="0" smtClean="0">
              <a:solidFill>
                <a:srgbClr val="001F5F"/>
              </a:solidFill>
            </a:endParaRPr>
          </a:p>
          <a:p>
            <a:pPr marL="433070" indent="-343535">
              <a:lnSpc>
                <a:spcPct val="100000"/>
              </a:lnSpc>
              <a:spcBef>
                <a:spcPts val="1055"/>
              </a:spcBef>
              <a:buAutoNum type="arabicPeriod"/>
              <a:tabLst>
                <a:tab pos="433070" algn="l"/>
                <a:tab pos="433705" algn="l"/>
              </a:tabLst>
            </a:pPr>
            <a:r>
              <a:rPr lang="en-US" sz="2000" dirty="0" err="1">
                <a:latin typeface="Carlito"/>
                <a:cs typeface="Carlito"/>
              </a:rPr>
              <a:t>Melalui</a:t>
            </a:r>
            <a:r>
              <a:rPr lang="en-US" sz="2000" dirty="0">
                <a:latin typeface="Carlito"/>
                <a:cs typeface="Carlito"/>
              </a:rPr>
              <a:t> </a:t>
            </a:r>
            <a:r>
              <a:rPr lang="en-US" sz="2000" spc="-5" dirty="0" err="1">
                <a:latin typeface="Carlito"/>
                <a:cs typeface="Carlito"/>
              </a:rPr>
              <a:t>Aplikasi</a:t>
            </a:r>
            <a:r>
              <a:rPr lang="en-US" sz="2000" spc="-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Mobile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JKN</a:t>
            </a:r>
          </a:p>
          <a:p>
            <a:pPr marL="433070" indent="-343535">
              <a:lnSpc>
                <a:spcPct val="100000"/>
              </a:lnSpc>
              <a:buAutoNum type="arabicPeriod"/>
              <a:tabLst>
                <a:tab pos="433070" algn="l"/>
                <a:tab pos="433705" algn="l"/>
              </a:tabLst>
            </a:pPr>
            <a:r>
              <a:rPr lang="en-US" sz="2000" dirty="0" err="1">
                <a:latin typeface="Carlito"/>
                <a:cs typeface="Carlito"/>
              </a:rPr>
              <a:t>Melalui</a:t>
            </a:r>
            <a:r>
              <a:rPr lang="en-US" sz="2000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Layanan</a:t>
            </a:r>
            <a:r>
              <a:rPr lang="en-US" sz="2000" spc="-15" dirty="0">
                <a:latin typeface="Carlito"/>
                <a:cs typeface="Carlito"/>
              </a:rPr>
              <a:t> Chika </a:t>
            </a:r>
            <a:r>
              <a:rPr lang="en-US" sz="2000" spc="-5" dirty="0">
                <a:latin typeface="Carlito"/>
                <a:cs typeface="Carlito"/>
              </a:rPr>
              <a:t>(</a:t>
            </a:r>
            <a:r>
              <a:rPr lang="en-US" sz="2000" spc="-5" dirty="0" err="1">
                <a:latin typeface="Carlito"/>
                <a:cs typeface="Carlito"/>
              </a:rPr>
              <a:t>Whatsapp</a:t>
            </a:r>
            <a:r>
              <a:rPr lang="en-US" sz="2000" spc="-5" dirty="0">
                <a:latin typeface="Carlito"/>
                <a:cs typeface="Carlito"/>
              </a:rPr>
              <a:t>)</a:t>
            </a:r>
            <a:r>
              <a:rPr lang="en-US" sz="2000" spc="25" dirty="0">
                <a:latin typeface="Carlito"/>
                <a:cs typeface="Carlito"/>
              </a:rPr>
              <a:t> </a:t>
            </a:r>
            <a:r>
              <a:rPr lang="en-US" sz="1800" spc="-15" dirty="0">
                <a:latin typeface="Arial"/>
                <a:cs typeface="Arial"/>
              </a:rPr>
              <a:t>08118750400</a:t>
            </a:r>
            <a:endParaRPr lang="en-US" sz="1800" dirty="0">
              <a:latin typeface="Arial"/>
              <a:cs typeface="Arial"/>
            </a:endParaRPr>
          </a:p>
          <a:p>
            <a:pPr marL="433070" indent="-343535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33070" algn="l"/>
                <a:tab pos="433705" algn="l"/>
              </a:tabLst>
            </a:pPr>
            <a:r>
              <a:rPr lang="en-US" sz="2000" spc="-40" dirty="0">
                <a:latin typeface="Carlito"/>
                <a:cs typeface="Carlito"/>
              </a:rPr>
              <a:t>BPJS </a:t>
            </a:r>
            <a:r>
              <a:rPr lang="en-US" sz="2000" spc="-10" dirty="0" err="1">
                <a:latin typeface="Carlito"/>
                <a:cs typeface="Carlito"/>
              </a:rPr>
              <a:t>Kesehatan</a:t>
            </a:r>
            <a:r>
              <a:rPr lang="en-US" sz="2000" spc="-10" dirty="0">
                <a:latin typeface="Carlito"/>
                <a:cs typeface="Carlito"/>
              </a:rPr>
              <a:t> Care Center</a:t>
            </a:r>
            <a:r>
              <a:rPr lang="en-US" sz="2000" spc="50" dirty="0">
                <a:latin typeface="Carlito"/>
                <a:cs typeface="Carlito"/>
              </a:rPr>
              <a:t> </a:t>
            </a:r>
            <a:r>
              <a:rPr lang="en-US" sz="2000" spc="5" dirty="0">
                <a:latin typeface="Carlito"/>
                <a:cs typeface="Carlito"/>
              </a:rPr>
              <a:t>1500400</a:t>
            </a:r>
            <a:endParaRPr lang="en-US" sz="2000" dirty="0">
              <a:latin typeface="Carlito"/>
              <a:cs typeface="Carlito"/>
            </a:endParaRPr>
          </a:p>
          <a:p>
            <a:pPr marL="433070" indent="-343535">
              <a:lnSpc>
                <a:spcPct val="100000"/>
              </a:lnSpc>
              <a:buAutoNum type="arabicPeriod"/>
              <a:tabLst>
                <a:tab pos="433070" algn="l"/>
                <a:tab pos="433705" algn="l"/>
              </a:tabLst>
            </a:pPr>
            <a:r>
              <a:rPr lang="en-US" sz="2000" spc="-10" dirty="0" err="1">
                <a:latin typeface="Carlito"/>
                <a:cs typeface="Carlito"/>
              </a:rPr>
              <a:t>Kanal</a:t>
            </a:r>
            <a:r>
              <a:rPr lang="en-US" sz="2000" spc="-10" dirty="0">
                <a:latin typeface="Carlito"/>
                <a:cs typeface="Carlito"/>
              </a:rPr>
              <a:t> </a:t>
            </a:r>
            <a:r>
              <a:rPr lang="en-US" sz="2000" spc="-15" dirty="0" err="1">
                <a:latin typeface="Carlito"/>
                <a:cs typeface="Carlito"/>
              </a:rPr>
              <a:t>Pelayanan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10" dirty="0" err="1">
                <a:latin typeface="Carlito"/>
                <a:cs typeface="Carlito"/>
              </a:rPr>
              <a:t>Penggecekkan</a:t>
            </a:r>
            <a:r>
              <a:rPr lang="en-US" sz="2000" spc="-10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NIK </a:t>
            </a:r>
            <a:r>
              <a:rPr lang="en-US" sz="2000" spc="-5" dirty="0" err="1">
                <a:latin typeface="Carlito"/>
                <a:cs typeface="Carlito"/>
              </a:rPr>
              <a:t>oleh</a:t>
            </a:r>
            <a:r>
              <a:rPr lang="en-US" sz="2000" spc="-5" dirty="0">
                <a:latin typeface="Carlito"/>
                <a:cs typeface="Carlito"/>
              </a:rPr>
              <a:t> </a:t>
            </a:r>
            <a:r>
              <a:rPr lang="en-US" sz="2000" dirty="0" err="1">
                <a:latin typeface="Carlito"/>
                <a:cs typeface="Carlito"/>
              </a:rPr>
              <a:t>Dirjen</a:t>
            </a:r>
            <a:r>
              <a:rPr lang="en-US" sz="2000" dirty="0">
                <a:latin typeface="Carlito"/>
                <a:cs typeface="Carlito"/>
              </a:rPr>
              <a:t> </a:t>
            </a:r>
            <a:r>
              <a:rPr lang="en-US" sz="2000" spc="-5" dirty="0" err="1">
                <a:latin typeface="Carlito"/>
                <a:cs typeface="Carlito"/>
              </a:rPr>
              <a:t>Kependudukan</a:t>
            </a:r>
            <a:r>
              <a:rPr lang="en-US" sz="2000" spc="-5" dirty="0">
                <a:latin typeface="Carlito"/>
                <a:cs typeface="Carlito"/>
              </a:rPr>
              <a:t> </a:t>
            </a:r>
            <a:r>
              <a:rPr lang="en-US" sz="2000" dirty="0" err="1">
                <a:latin typeface="Carlito"/>
                <a:cs typeface="Carlito"/>
              </a:rPr>
              <a:t>dan</a:t>
            </a:r>
            <a:r>
              <a:rPr lang="en-US" sz="2000" dirty="0">
                <a:latin typeface="Carlito"/>
                <a:cs typeface="Carlito"/>
              </a:rPr>
              <a:t> </a:t>
            </a:r>
            <a:r>
              <a:rPr lang="en-US" sz="2000" spc="-10" dirty="0" err="1">
                <a:latin typeface="Carlito"/>
                <a:cs typeface="Carlito"/>
              </a:rPr>
              <a:t>Catatan</a:t>
            </a:r>
            <a:r>
              <a:rPr lang="en-US" sz="2000" spc="5" dirty="0">
                <a:latin typeface="Carlito"/>
                <a:cs typeface="Carlito"/>
              </a:rPr>
              <a:t> </a:t>
            </a:r>
            <a:r>
              <a:rPr lang="en-US" sz="2000" spc="-5" dirty="0" err="1">
                <a:latin typeface="Carlito"/>
                <a:cs typeface="Carlito"/>
              </a:rPr>
              <a:t>Sipil</a:t>
            </a:r>
            <a:endParaRPr lang="en-US" sz="2000" dirty="0">
              <a:latin typeface="Carlito"/>
              <a:cs typeface="Carlito"/>
            </a:endParaRPr>
          </a:p>
          <a:p>
            <a:pPr marL="733425" lvl="1" indent="-241935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733425" algn="l"/>
              </a:tabLst>
            </a:pPr>
            <a:r>
              <a:rPr lang="en-US" sz="2000" dirty="0">
                <a:latin typeface="Carlito"/>
                <a:cs typeface="Carlito"/>
              </a:rPr>
              <a:t>Hotline</a:t>
            </a:r>
            <a:r>
              <a:rPr lang="en-US" sz="2000" spc="-10" dirty="0">
                <a:latin typeface="Carlito"/>
                <a:cs typeface="Carlito"/>
              </a:rPr>
              <a:t> </a:t>
            </a:r>
            <a:r>
              <a:rPr lang="en-US" sz="2000" spc="5" dirty="0">
                <a:latin typeface="Carlito"/>
                <a:cs typeface="Carlito"/>
              </a:rPr>
              <a:t>1500537</a:t>
            </a:r>
            <a:endParaRPr lang="en-US" sz="2000" dirty="0">
              <a:latin typeface="Carlito"/>
              <a:cs typeface="Carlito"/>
            </a:endParaRPr>
          </a:p>
          <a:p>
            <a:pPr marL="746125" lvl="1" indent="-254635">
              <a:lnSpc>
                <a:spcPct val="100000"/>
              </a:lnSpc>
              <a:spcBef>
                <a:spcPts val="1205"/>
              </a:spcBef>
              <a:buAutoNum type="alphaLcPeriod"/>
              <a:tabLst>
                <a:tab pos="746125" algn="l"/>
              </a:tabLst>
            </a:pPr>
            <a:r>
              <a:rPr lang="en-US" sz="2000" dirty="0">
                <a:latin typeface="Carlito"/>
                <a:cs typeface="Carlito"/>
              </a:rPr>
              <a:t>SMS </a:t>
            </a:r>
            <a:r>
              <a:rPr lang="en-US" sz="2000" spc="-10" dirty="0" err="1">
                <a:latin typeface="Carlito"/>
                <a:cs typeface="Carlito"/>
              </a:rPr>
              <a:t>atau</a:t>
            </a:r>
            <a:r>
              <a:rPr lang="en-US" sz="2000" spc="-10" dirty="0">
                <a:latin typeface="Carlito"/>
                <a:cs typeface="Carlito"/>
              </a:rPr>
              <a:t> </a:t>
            </a:r>
            <a:r>
              <a:rPr lang="en-US" sz="2000" spc="-5" dirty="0" err="1">
                <a:latin typeface="Carlito"/>
                <a:cs typeface="Carlito"/>
              </a:rPr>
              <a:t>Whatsapp</a:t>
            </a:r>
            <a:r>
              <a:rPr lang="en-US" sz="2000" spc="434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08118005373</a:t>
            </a:r>
          </a:p>
          <a:p>
            <a:pPr marL="720725" lvl="1" indent="-229235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720725" algn="l"/>
              </a:tabLst>
            </a:pPr>
            <a:r>
              <a:rPr lang="en-US" sz="2000" spc="-5" dirty="0">
                <a:latin typeface="Carlito"/>
                <a:cs typeface="Carlito"/>
              </a:rPr>
              <a:t>Email</a:t>
            </a:r>
            <a:r>
              <a:rPr lang="en-US" sz="2000" spc="-15" dirty="0">
                <a:latin typeface="Carlito"/>
                <a:cs typeface="Carlito"/>
              </a:rPr>
              <a:t> </a:t>
            </a:r>
            <a:r>
              <a:rPr lang="en-US" sz="2000" spc="-5" dirty="0" smtClean="0">
                <a:latin typeface="Carlito"/>
                <a:cs typeface="Carlito"/>
                <a:hlinkClick r:id="rId2"/>
              </a:rPr>
              <a:t>callcenter@dukcapil.kemendagri.go.id</a:t>
            </a:r>
            <a:endParaRPr lang="en-US" sz="2000" spc="-5" dirty="0" smtClean="0">
              <a:latin typeface="Carlito"/>
              <a:cs typeface="Carlito"/>
            </a:endParaRPr>
          </a:p>
          <a:p>
            <a:pPr marL="491490" lvl="1" indent="0">
              <a:lnSpc>
                <a:spcPct val="100000"/>
              </a:lnSpc>
              <a:spcBef>
                <a:spcPts val="1200"/>
              </a:spcBef>
              <a:buNone/>
              <a:tabLst>
                <a:tab pos="720725" algn="l"/>
              </a:tabLst>
            </a:pPr>
            <a:endParaRPr lang="en-US" sz="2000" dirty="0">
              <a:latin typeface="Carlito"/>
              <a:cs typeface="Carlito"/>
            </a:endParaRPr>
          </a:p>
          <a:p>
            <a:endParaRPr lang="en-US" sz="2400" spc="-5" dirty="0" smtClean="0">
              <a:solidFill>
                <a:srgbClr val="001F5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7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7069" y="1068069"/>
            <a:ext cx="10820400" cy="5450840"/>
          </a:xfrm>
          <a:custGeom>
            <a:avLst/>
            <a:gdLst/>
            <a:ahLst/>
            <a:cxnLst/>
            <a:rect l="l" t="t" r="r" b="b"/>
            <a:pathLst>
              <a:path w="10820400" h="5450840">
                <a:moveTo>
                  <a:pt x="0" y="5450840"/>
                </a:moveTo>
                <a:lnTo>
                  <a:pt x="10820400" y="5450840"/>
                </a:lnTo>
                <a:lnTo>
                  <a:pt x="10820400" y="0"/>
                </a:lnTo>
                <a:lnTo>
                  <a:pt x="0" y="0"/>
                </a:lnTo>
                <a:lnTo>
                  <a:pt x="0" y="5450840"/>
                </a:lnTo>
                <a:close/>
              </a:path>
            </a:pathLst>
          </a:custGeom>
          <a:ln w="2857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626" y="1044574"/>
            <a:ext cx="11401424" cy="540660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rlito"/>
                <a:cs typeface="Carlito"/>
              </a:rPr>
              <a:t>Peserta </a:t>
            </a:r>
            <a:r>
              <a:rPr sz="1800" spc="-15" dirty="0">
                <a:latin typeface="Carlito"/>
                <a:cs typeface="Carlito"/>
              </a:rPr>
              <a:t>dengan </a:t>
            </a:r>
            <a:r>
              <a:rPr sz="1800" dirty="0">
                <a:latin typeface="Carlito"/>
                <a:cs typeface="Carlito"/>
              </a:rPr>
              <a:t>NIK tidak </a:t>
            </a:r>
            <a:r>
              <a:rPr sz="1800" spc="-10" dirty="0">
                <a:latin typeface="Carlito"/>
                <a:cs typeface="Carlito"/>
              </a:rPr>
              <a:t>padan </a:t>
            </a:r>
            <a:r>
              <a:rPr sz="1800" spc="-15" dirty="0">
                <a:latin typeface="Carlito"/>
                <a:cs typeface="Carlito"/>
              </a:rPr>
              <a:t>Dukcapil </a:t>
            </a:r>
            <a:r>
              <a:rPr sz="1800" spc="-10" dirty="0">
                <a:latin typeface="Carlito"/>
                <a:cs typeface="Carlito"/>
              </a:rPr>
              <a:t>yang membutuhkan pelayanan </a:t>
            </a:r>
            <a:r>
              <a:rPr sz="1800" spc="-15" dirty="0">
                <a:latin typeface="Carlito"/>
                <a:cs typeface="Carlito"/>
              </a:rPr>
              <a:t>kesehatan datang</a:t>
            </a:r>
            <a:r>
              <a:rPr sz="1800" spc="55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ke </a:t>
            </a:r>
            <a:r>
              <a:rPr sz="1800" spc="-5" dirty="0">
                <a:latin typeface="Carlito"/>
                <a:cs typeface="Carlito"/>
              </a:rPr>
              <a:t>FKTP </a:t>
            </a:r>
            <a:r>
              <a:rPr sz="1800" dirty="0">
                <a:latin typeface="Carlito"/>
                <a:cs typeface="Carlito"/>
              </a:rPr>
              <a:t>/ </a:t>
            </a:r>
            <a:r>
              <a:rPr sz="1800" spc="-10" dirty="0">
                <a:latin typeface="Carlito"/>
                <a:cs typeface="Carlito"/>
              </a:rPr>
              <a:t>FKRTL</a:t>
            </a:r>
            <a:endParaRPr sz="1800" dirty="0">
              <a:latin typeface="Carlito"/>
              <a:cs typeface="Carlito"/>
            </a:endParaRPr>
          </a:p>
          <a:p>
            <a:pPr marL="354965" marR="6985" indent="-342900">
              <a:lnSpc>
                <a:spcPts val="3240"/>
              </a:lnSpc>
              <a:spcBef>
                <a:spcPts val="28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5" dirty="0">
                <a:latin typeface="Carlito"/>
                <a:cs typeface="Carlito"/>
              </a:rPr>
              <a:t>Petugas </a:t>
            </a:r>
            <a:r>
              <a:rPr sz="1800" spc="-5" dirty="0">
                <a:latin typeface="Carlito"/>
                <a:cs typeface="Carlito"/>
              </a:rPr>
              <a:t>FKTP </a:t>
            </a:r>
            <a:r>
              <a:rPr sz="1800" dirty="0">
                <a:latin typeface="Carlito"/>
                <a:cs typeface="Carlito"/>
              </a:rPr>
              <a:t>/ </a:t>
            </a:r>
            <a:r>
              <a:rPr sz="1800" spc="-10" dirty="0">
                <a:latin typeface="Carlito"/>
                <a:cs typeface="Carlito"/>
              </a:rPr>
              <a:t>FKRTL melakukan </a:t>
            </a:r>
            <a:r>
              <a:rPr sz="1800" spc="-5" dirty="0">
                <a:latin typeface="Carlito"/>
                <a:cs typeface="Carlito"/>
              </a:rPr>
              <a:t>pengecekan </a:t>
            </a:r>
            <a:r>
              <a:rPr sz="1800" spc="-10" dirty="0">
                <a:latin typeface="Carlito"/>
                <a:cs typeface="Carlito"/>
              </a:rPr>
              <a:t>data </a:t>
            </a:r>
            <a:r>
              <a:rPr sz="1800" spc="-5" dirty="0">
                <a:latin typeface="Carlito"/>
                <a:cs typeface="Carlito"/>
              </a:rPr>
              <a:t>peserta </a:t>
            </a:r>
            <a:r>
              <a:rPr sz="1800" dirty="0">
                <a:latin typeface="Carlito"/>
                <a:cs typeface="Carlito"/>
              </a:rPr>
              <a:t>pada </a:t>
            </a:r>
            <a:r>
              <a:rPr sz="1800" spc="-10" dirty="0">
                <a:latin typeface="Carlito"/>
                <a:cs typeface="Carlito"/>
              </a:rPr>
              <a:t>aplikasi </a:t>
            </a:r>
            <a:r>
              <a:rPr sz="1800" spc="-5" dirty="0">
                <a:latin typeface="Carlito"/>
                <a:cs typeface="Carlito"/>
              </a:rPr>
              <a:t>P-Care </a:t>
            </a:r>
            <a:r>
              <a:rPr sz="1800" dirty="0">
                <a:latin typeface="Carlito"/>
                <a:cs typeface="Carlito"/>
              </a:rPr>
              <a:t>/ V-Claim </a:t>
            </a:r>
            <a:r>
              <a:rPr sz="1800" spc="-5" dirty="0">
                <a:latin typeface="Carlito"/>
                <a:cs typeface="Carlito"/>
              </a:rPr>
              <a:t>dan </a:t>
            </a:r>
            <a:r>
              <a:rPr sz="1800" dirty="0">
                <a:latin typeface="Carlito"/>
                <a:cs typeface="Carlito"/>
              </a:rPr>
              <a:t>muncul </a:t>
            </a:r>
            <a:r>
              <a:rPr sz="1800" spc="-15" dirty="0">
                <a:latin typeface="Carlito"/>
                <a:cs typeface="Carlito"/>
              </a:rPr>
              <a:t>status  </a:t>
            </a:r>
            <a:r>
              <a:rPr sz="1800" spc="-10" dirty="0">
                <a:latin typeface="Carlito"/>
                <a:cs typeface="Carlito"/>
              </a:rPr>
              <a:t>peserta</a:t>
            </a:r>
            <a:r>
              <a:rPr sz="1800" spc="1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nonaktif</a:t>
            </a:r>
            <a:endParaRPr sz="18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79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15" dirty="0">
                <a:latin typeface="Carlito"/>
                <a:cs typeface="Carlito"/>
              </a:rPr>
              <a:t>Petugas</a:t>
            </a:r>
            <a:r>
              <a:rPr sz="1800" spc="1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FKTP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/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FKRTL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melakukan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pengecekan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data</a:t>
            </a:r>
            <a:r>
              <a:rPr sz="1800" spc="6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peserta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tersebut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pada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file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excel</a:t>
            </a:r>
            <a:r>
              <a:rPr sz="1800" spc="4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data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registrasi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ulang</a:t>
            </a:r>
            <a:endParaRPr sz="1800" dirty="0">
              <a:latin typeface="Carlito"/>
              <a:cs typeface="Carlito"/>
            </a:endParaRPr>
          </a:p>
          <a:p>
            <a:pPr marL="354965" marR="5080" algn="just">
              <a:lnSpc>
                <a:spcPct val="150000"/>
              </a:lnSpc>
              <a:spcBef>
                <a:spcPts val="5"/>
              </a:spcBef>
            </a:pPr>
            <a:r>
              <a:rPr sz="1800" spc="-10" dirty="0">
                <a:latin typeface="Carlito"/>
                <a:cs typeface="Carlito"/>
              </a:rPr>
              <a:t>kelengkapan administrasi untuk pemutakhiran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10" dirty="0">
                <a:latin typeface="Carlito"/>
                <a:cs typeface="Carlito"/>
              </a:rPr>
              <a:t>yang </a:t>
            </a:r>
            <a:r>
              <a:rPr sz="1800" spc="-5" dirty="0">
                <a:latin typeface="Carlito"/>
                <a:cs typeface="Carlito"/>
              </a:rPr>
              <a:t>telah </a:t>
            </a:r>
            <a:r>
              <a:rPr sz="1800" spc="-10" dirty="0">
                <a:latin typeface="Carlito"/>
                <a:cs typeface="Carlito"/>
              </a:rPr>
              <a:t>diberikan </a:t>
            </a:r>
            <a:r>
              <a:rPr sz="1800" spc="-5" dirty="0">
                <a:latin typeface="Carlito"/>
                <a:cs typeface="Carlito"/>
              </a:rPr>
              <a:t>oleh </a:t>
            </a:r>
            <a:r>
              <a:rPr sz="1800" spc="-30" dirty="0">
                <a:latin typeface="Carlito"/>
                <a:cs typeface="Carlito"/>
              </a:rPr>
              <a:t>BPJS </a:t>
            </a:r>
            <a:r>
              <a:rPr sz="1800" spc="-10" dirty="0">
                <a:latin typeface="Carlito"/>
                <a:cs typeface="Carlito"/>
              </a:rPr>
              <a:t>Kesehatan, </a:t>
            </a:r>
            <a:r>
              <a:rPr sz="1800" dirty="0">
                <a:latin typeface="Carlito"/>
                <a:cs typeface="Carlito"/>
              </a:rPr>
              <a:t>apabila </a:t>
            </a:r>
            <a:r>
              <a:rPr sz="1800" spc="-10" dirty="0">
                <a:latin typeface="Carlito"/>
                <a:cs typeface="Carlito"/>
              </a:rPr>
              <a:t>data  ditemukan </a:t>
            </a:r>
            <a:r>
              <a:rPr sz="1800" spc="-5" dirty="0">
                <a:latin typeface="Carlito"/>
                <a:cs typeface="Carlito"/>
              </a:rPr>
              <a:t>maka </a:t>
            </a:r>
            <a:r>
              <a:rPr sz="1800" spc="-10" dirty="0">
                <a:latin typeface="Carlito"/>
                <a:cs typeface="Carlito"/>
              </a:rPr>
              <a:t>petugas </a:t>
            </a:r>
            <a:r>
              <a:rPr sz="1800" dirty="0">
                <a:latin typeface="Carlito"/>
                <a:cs typeface="Carlito"/>
              </a:rPr>
              <a:t>FKTP / </a:t>
            </a:r>
            <a:r>
              <a:rPr sz="1800" spc="-10" dirty="0">
                <a:latin typeface="Carlito"/>
                <a:cs typeface="Carlito"/>
              </a:rPr>
              <a:t>FKRTL menginformasikan kepada </a:t>
            </a:r>
            <a:r>
              <a:rPr sz="1800" spc="-5" dirty="0">
                <a:latin typeface="Carlito"/>
                <a:cs typeface="Carlito"/>
              </a:rPr>
              <a:t>peserta bahwa perlu </a:t>
            </a:r>
            <a:r>
              <a:rPr sz="1800" spc="-10" dirty="0">
                <a:latin typeface="Carlito"/>
                <a:cs typeface="Carlito"/>
              </a:rPr>
              <a:t>dilakukan </a:t>
            </a:r>
            <a:r>
              <a:rPr sz="1800" spc="-15" dirty="0">
                <a:latin typeface="Carlito"/>
                <a:cs typeface="Carlito"/>
              </a:rPr>
              <a:t>registrasi  </a:t>
            </a:r>
            <a:r>
              <a:rPr sz="1800" spc="-5" dirty="0">
                <a:latin typeface="Carlito"/>
                <a:cs typeface="Carlito"/>
              </a:rPr>
              <a:t>ulang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5" dirty="0">
                <a:latin typeface="Carlito"/>
                <a:cs typeface="Carlito"/>
              </a:rPr>
              <a:t>peserta dengan </a:t>
            </a:r>
            <a:r>
              <a:rPr sz="1800" spc="-10" dirty="0">
                <a:latin typeface="Carlito"/>
                <a:cs typeface="Carlito"/>
              </a:rPr>
              <a:t>mengirimkan </a:t>
            </a:r>
            <a:r>
              <a:rPr sz="1800" spc="-20" dirty="0">
                <a:latin typeface="Carlito"/>
                <a:cs typeface="Carlito"/>
              </a:rPr>
              <a:t>foto </a:t>
            </a:r>
            <a:r>
              <a:rPr sz="1800" spc="-15" dirty="0">
                <a:latin typeface="Carlito"/>
                <a:cs typeface="Carlito"/>
              </a:rPr>
              <a:t>KTP/KK </a:t>
            </a:r>
            <a:r>
              <a:rPr sz="1800" dirty="0">
                <a:latin typeface="Carlito"/>
                <a:cs typeface="Carlito"/>
              </a:rPr>
              <a:t>melalui </a:t>
            </a:r>
            <a:r>
              <a:rPr sz="1800" spc="-5" dirty="0">
                <a:latin typeface="Carlito"/>
                <a:cs typeface="Carlito"/>
              </a:rPr>
              <a:t>aplikasi </a:t>
            </a:r>
            <a:r>
              <a:rPr sz="1800" spc="-10" dirty="0">
                <a:latin typeface="Carlito"/>
                <a:cs typeface="Carlito"/>
              </a:rPr>
              <a:t>whatsapp </a:t>
            </a:r>
            <a:r>
              <a:rPr sz="1800" spc="-30" dirty="0">
                <a:latin typeface="Carlito"/>
                <a:cs typeface="Carlito"/>
              </a:rPr>
              <a:t>ke </a:t>
            </a:r>
            <a:r>
              <a:rPr sz="1800" spc="-5" dirty="0">
                <a:latin typeface="Carlito"/>
                <a:cs typeface="Carlito"/>
              </a:rPr>
              <a:t>nomor handphone </a:t>
            </a:r>
            <a:r>
              <a:rPr sz="1800" spc="-10" dirty="0">
                <a:latin typeface="Carlito"/>
                <a:cs typeface="Carlito"/>
              </a:rPr>
              <a:t>petugas  </a:t>
            </a:r>
            <a:r>
              <a:rPr sz="1800" spc="-30" dirty="0">
                <a:latin typeface="Carlito"/>
                <a:cs typeface="Carlito"/>
              </a:rPr>
              <a:t>BPJS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50" dirty="0">
                <a:latin typeface="Carlito"/>
                <a:cs typeface="Carlito"/>
              </a:rPr>
              <a:t>SATU</a:t>
            </a:r>
            <a:endParaRPr sz="1800" dirty="0">
              <a:latin typeface="Carlito"/>
              <a:cs typeface="Carlito"/>
            </a:endParaRPr>
          </a:p>
          <a:p>
            <a:pPr marL="354965" marR="7620" indent="-342900" algn="just">
              <a:lnSpc>
                <a:spcPct val="150000"/>
              </a:lnSpc>
              <a:buAutoNum type="arabicParenR" startAt="4"/>
              <a:tabLst>
                <a:tab pos="355600" algn="l"/>
              </a:tabLst>
            </a:pPr>
            <a:r>
              <a:rPr sz="1800" spc="-15" dirty="0">
                <a:latin typeface="Carlito"/>
                <a:cs typeface="Carlito"/>
              </a:rPr>
              <a:t>Petugas </a:t>
            </a:r>
            <a:r>
              <a:rPr sz="1800" spc="-30" dirty="0">
                <a:latin typeface="Carlito"/>
                <a:cs typeface="Carlito"/>
              </a:rPr>
              <a:t>BPJS </a:t>
            </a:r>
            <a:r>
              <a:rPr sz="1800" spc="-45" dirty="0">
                <a:latin typeface="Carlito"/>
                <a:cs typeface="Carlito"/>
              </a:rPr>
              <a:t>SATU </a:t>
            </a:r>
            <a:r>
              <a:rPr sz="1800" spc="-10" dirty="0">
                <a:latin typeface="Carlito"/>
                <a:cs typeface="Carlito"/>
              </a:rPr>
              <a:t>melakukan </a:t>
            </a:r>
            <a:r>
              <a:rPr sz="1800" spc="-5" dirty="0">
                <a:latin typeface="Carlito"/>
                <a:cs typeface="Carlito"/>
              </a:rPr>
              <a:t>validasi </a:t>
            </a:r>
            <a:r>
              <a:rPr sz="1800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verifikasi dokumen </a:t>
            </a:r>
            <a:r>
              <a:rPr sz="1800" spc="-5" dirty="0">
                <a:latin typeface="Carlito"/>
                <a:cs typeface="Carlito"/>
              </a:rPr>
              <a:t>yang telah diterima </a:t>
            </a:r>
            <a:r>
              <a:rPr sz="1800" dirty="0">
                <a:latin typeface="Carlito"/>
                <a:cs typeface="Carlito"/>
              </a:rPr>
              <a:t>dan </a:t>
            </a:r>
            <a:r>
              <a:rPr sz="1800" spc="-10" dirty="0">
                <a:latin typeface="Carlito"/>
                <a:cs typeface="Carlito"/>
              </a:rPr>
              <a:t>melakukan </a:t>
            </a:r>
            <a:r>
              <a:rPr sz="1800" spc="-15" dirty="0">
                <a:latin typeface="Carlito"/>
                <a:cs typeface="Carlito"/>
              </a:rPr>
              <a:t>proses  registrasi </a:t>
            </a:r>
            <a:r>
              <a:rPr sz="1800" spc="-5" dirty="0">
                <a:latin typeface="Carlito"/>
                <a:cs typeface="Carlito"/>
              </a:rPr>
              <a:t>ulang dan </a:t>
            </a:r>
            <a:r>
              <a:rPr sz="1800" spc="-15" dirty="0">
                <a:latin typeface="Carlito"/>
                <a:cs typeface="Carlito"/>
              </a:rPr>
              <a:t>pengaktifan </a:t>
            </a:r>
            <a:r>
              <a:rPr sz="1800" spc="-10" dirty="0">
                <a:latin typeface="Carlito"/>
                <a:cs typeface="Carlito"/>
              </a:rPr>
              <a:t>kembali peserta </a:t>
            </a:r>
            <a:r>
              <a:rPr sz="1800" spc="-5" dirty="0">
                <a:latin typeface="Carlito"/>
                <a:cs typeface="Carlito"/>
              </a:rPr>
              <a:t>sesuai </a:t>
            </a:r>
            <a:r>
              <a:rPr sz="1800" spc="-15" dirty="0">
                <a:latin typeface="Carlito"/>
                <a:cs typeface="Carlito"/>
              </a:rPr>
              <a:t>dengan ketentuan </a:t>
            </a:r>
            <a:r>
              <a:rPr sz="1800" spc="-10" dirty="0">
                <a:latin typeface="Carlito"/>
                <a:cs typeface="Carlito"/>
              </a:rPr>
              <a:t>yang</a:t>
            </a:r>
            <a:r>
              <a:rPr sz="1800" spc="3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berlaku</a:t>
            </a:r>
            <a:endParaRPr sz="1800" dirty="0">
              <a:latin typeface="Carlito"/>
              <a:cs typeface="Carlito"/>
            </a:endParaRPr>
          </a:p>
          <a:p>
            <a:pPr marL="354965" marR="5715" indent="-342900" algn="just">
              <a:lnSpc>
                <a:spcPct val="150000"/>
              </a:lnSpc>
              <a:spcBef>
                <a:spcPts val="5"/>
              </a:spcBef>
              <a:buAutoNum type="arabicParenR" startAt="4"/>
              <a:tabLst>
                <a:tab pos="355600" algn="l"/>
              </a:tabLst>
            </a:pPr>
            <a:r>
              <a:rPr sz="1800" spc="-5" dirty="0">
                <a:latin typeface="Carlito"/>
                <a:cs typeface="Carlito"/>
              </a:rPr>
              <a:t>Pemberian pelayanan </a:t>
            </a:r>
            <a:r>
              <a:rPr sz="1800" spc="-15" dirty="0">
                <a:latin typeface="Carlito"/>
                <a:cs typeface="Carlito"/>
              </a:rPr>
              <a:t>Program </a:t>
            </a:r>
            <a:r>
              <a:rPr sz="1800" dirty="0">
                <a:latin typeface="Carlito"/>
                <a:cs typeface="Carlito"/>
              </a:rPr>
              <a:t>JKN-KIS </a:t>
            </a:r>
            <a:r>
              <a:rPr sz="1800" spc="-10" dirty="0">
                <a:latin typeface="Carlito"/>
                <a:cs typeface="Carlito"/>
              </a:rPr>
              <a:t>tetap dilakukan </a:t>
            </a:r>
            <a:r>
              <a:rPr sz="1800" spc="-5" dirty="0">
                <a:latin typeface="Carlito"/>
                <a:cs typeface="Carlito"/>
              </a:rPr>
              <a:t>FKTP </a:t>
            </a:r>
            <a:r>
              <a:rPr sz="1800" dirty="0">
                <a:latin typeface="Carlito"/>
                <a:cs typeface="Carlito"/>
              </a:rPr>
              <a:t>/ </a:t>
            </a:r>
            <a:r>
              <a:rPr sz="1800" spc="-10" dirty="0">
                <a:latin typeface="Carlito"/>
                <a:cs typeface="Carlito"/>
              </a:rPr>
              <a:t>FKRTL kepada peserta tersebut, </a:t>
            </a:r>
            <a:r>
              <a:rPr sz="1800" spc="-5" dirty="0">
                <a:latin typeface="Carlito"/>
                <a:cs typeface="Carlito"/>
              </a:rPr>
              <a:t>sehingga  </a:t>
            </a:r>
            <a:r>
              <a:rPr sz="1800" spc="-10" dirty="0">
                <a:latin typeface="Carlito"/>
                <a:cs typeface="Carlito"/>
              </a:rPr>
              <a:t>dipastikan peserta tetap </a:t>
            </a:r>
            <a:r>
              <a:rPr sz="1800" spc="-5" dirty="0">
                <a:latin typeface="Carlito"/>
                <a:cs typeface="Carlito"/>
              </a:rPr>
              <a:t>mendapatkan hak jaminan </a:t>
            </a:r>
            <a:r>
              <a:rPr sz="1800" spc="-10" dirty="0">
                <a:latin typeface="Carlito"/>
                <a:cs typeface="Carlito"/>
              </a:rPr>
              <a:t>pelayanan </a:t>
            </a:r>
            <a:r>
              <a:rPr sz="1800" spc="-15" dirty="0">
                <a:latin typeface="Carlito"/>
                <a:cs typeface="Carlito"/>
              </a:rPr>
              <a:t>kesehatan </a:t>
            </a:r>
            <a:r>
              <a:rPr sz="1800" spc="-10" dirty="0">
                <a:latin typeface="Carlito"/>
                <a:cs typeface="Carlito"/>
              </a:rPr>
              <a:t>paralel </a:t>
            </a:r>
            <a:r>
              <a:rPr sz="1800" spc="-5" dirty="0">
                <a:latin typeface="Carlito"/>
                <a:cs typeface="Carlito"/>
              </a:rPr>
              <a:t>dengan </a:t>
            </a:r>
            <a:r>
              <a:rPr sz="1800" spc="-10" dirty="0">
                <a:latin typeface="Carlito"/>
                <a:cs typeface="Carlito"/>
              </a:rPr>
              <a:t>proses pemutakhiran  </a:t>
            </a:r>
            <a:r>
              <a:rPr sz="1800" dirty="0">
                <a:latin typeface="Carlito"/>
                <a:cs typeface="Carlito"/>
              </a:rPr>
              <a:t>NIK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nya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5826" y="298801"/>
            <a:ext cx="1069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1F5F"/>
                </a:solidFill>
              </a:rPr>
              <a:t>Teknis Pelaporan </a:t>
            </a:r>
            <a:r>
              <a:rPr sz="3200" dirty="0">
                <a:solidFill>
                  <a:srgbClr val="001F5F"/>
                </a:solidFill>
              </a:rPr>
              <a:t>oleh </a:t>
            </a:r>
            <a:r>
              <a:rPr sz="3200" spc="-5" dirty="0">
                <a:solidFill>
                  <a:srgbClr val="001F5F"/>
                </a:solidFill>
              </a:rPr>
              <a:t>Peserta Tidak Aktif di</a:t>
            </a:r>
            <a:r>
              <a:rPr sz="3200" spc="35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FKTP/FKRTL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00824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292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Permasalahan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14438"/>
            <a:ext cx="9720073" cy="509492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id-ID" dirty="0"/>
              <a:t>Pendaftaran BPJS berbasis pada data NIK Kemendagri pusat. </a:t>
            </a:r>
            <a:endParaRPr lang="en-US" dirty="0" smtClean="0"/>
          </a:p>
          <a:p>
            <a:pPr marL="442913" indent="0" algn="just">
              <a:buNone/>
            </a:pPr>
            <a:r>
              <a:rPr lang="id-ID" dirty="0" smtClean="0"/>
              <a:t>Permasalahan </a:t>
            </a:r>
            <a:r>
              <a:rPr lang="en-US" dirty="0" smtClean="0"/>
              <a:t>:</a:t>
            </a:r>
          </a:p>
          <a:p>
            <a:pPr marL="442913" indent="0" algn="just">
              <a:buNone/>
            </a:pPr>
            <a:r>
              <a:rPr lang="id-ID" dirty="0" smtClean="0"/>
              <a:t>Pemerintah </a:t>
            </a:r>
            <a:r>
              <a:rPr lang="id-ID" dirty="0"/>
              <a:t>Kota Surabaya mendaftarkan ke BPJS terjadi gagal termigrasi dikarenakan NIK belum aktif Dispenduk pusat padahal di data di Dispendukcapil Surabaya NIK sudah aktif</a:t>
            </a:r>
            <a:r>
              <a:rPr lang="id-ID" dirty="0" smtClean="0"/>
              <a:t>.</a:t>
            </a:r>
            <a:endParaRPr lang="en-US" dirty="0" smtClean="0"/>
          </a:p>
          <a:p>
            <a:pPr marL="442913" indent="0" algn="just">
              <a:buNone/>
            </a:pPr>
            <a:r>
              <a:rPr lang="en-US" dirty="0" err="1" smtClean="0"/>
              <a:t>Solusi</a:t>
            </a:r>
            <a:r>
              <a:rPr lang="en-US" dirty="0" smtClean="0"/>
              <a:t> :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mengubungi</a:t>
            </a:r>
            <a:r>
              <a:rPr lang="en-US" dirty="0" smtClean="0"/>
              <a:t> </a:t>
            </a:r>
            <a:r>
              <a:rPr lang="en-US" dirty="0" err="1" smtClean="0"/>
              <a:t>disdukcapil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1500357 ( </a:t>
            </a: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lama)</a:t>
            </a:r>
          </a:p>
          <a:p>
            <a:pPr marL="442913" indent="0">
              <a:buNone/>
            </a:pPr>
            <a:endParaRPr lang="id-ID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5577" t="33638" r="35417" b="31870"/>
          <a:stretch/>
        </p:blipFill>
        <p:spPr bwMode="auto">
          <a:xfrm>
            <a:off x="1514475" y="4000501"/>
            <a:ext cx="9358313" cy="2486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322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514350"/>
            <a:ext cx="9720073" cy="579501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dirty="0" smtClean="0"/>
              <a:t>Data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PBI APBD Kota Surabaya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berpengahasilan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( MBR)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442913" indent="0" algn="just">
              <a:buNone/>
            </a:pPr>
            <a:r>
              <a:rPr lang="en-US" dirty="0" err="1" smtClean="0"/>
              <a:t>Permasalahan</a:t>
            </a:r>
            <a:r>
              <a:rPr lang="en-US" dirty="0" smtClean="0"/>
              <a:t> :</a:t>
            </a:r>
          </a:p>
          <a:p>
            <a:pPr marL="442913" indent="0" algn="just">
              <a:buNone/>
            </a:pPr>
            <a:r>
              <a:rPr lang="en-US" dirty="0" err="1" smtClean="0"/>
              <a:t>Peserta</a:t>
            </a:r>
            <a:r>
              <a:rPr lang="en-US" dirty="0" smtClean="0"/>
              <a:t> BPJS </a:t>
            </a:r>
            <a:r>
              <a:rPr lang="en-US" dirty="0" err="1" smtClean="0"/>
              <a:t>Mandiri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iuran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bulannya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BPJS PBI APBD Kota Surabaya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pendataan</a:t>
            </a:r>
            <a:r>
              <a:rPr lang="en-US" dirty="0" smtClean="0"/>
              <a:t> MBR (Yang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).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Pendataan</a:t>
            </a:r>
            <a:r>
              <a:rPr lang="en-US" dirty="0" smtClean="0"/>
              <a:t> MBR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di </a:t>
            </a:r>
            <a:r>
              <a:rPr lang="en-US" dirty="0" err="1" smtClean="0"/>
              <a:t>tutup</a:t>
            </a:r>
            <a:r>
              <a:rPr lang="en-US" dirty="0" smtClean="0"/>
              <a:t>. Hal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iuran</a:t>
            </a:r>
            <a:r>
              <a:rPr lang="en-US" dirty="0" smtClean="0"/>
              <a:t> di BPJS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bulannya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di </a:t>
            </a:r>
            <a:r>
              <a:rPr lang="en-US" dirty="0" err="1" smtClean="0"/>
              <a:t>daftarkan</a:t>
            </a:r>
            <a:r>
              <a:rPr lang="en-US" dirty="0" smtClean="0"/>
              <a:t> BPJS PBI Kota Surabaya</a:t>
            </a:r>
          </a:p>
          <a:p>
            <a:pPr marL="442913" indent="0" algn="just">
              <a:buNone/>
            </a:pPr>
            <a:r>
              <a:rPr lang="en-US" dirty="0" err="1" smtClean="0"/>
              <a:t>Solusi</a:t>
            </a:r>
            <a:r>
              <a:rPr lang="en-US" dirty="0" smtClean="0"/>
              <a:t> :</a:t>
            </a:r>
          </a:p>
          <a:p>
            <a:pPr marL="442913" indent="0" algn="just">
              <a:buNone/>
            </a:pPr>
            <a:r>
              <a:rPr lang="en-US" dirty="0" err="1" smtClean="0"/>
              <a:t>Jika</a:t>
            </a:r>
            <a:r>
              <a:rPr lang="en-US" dirty="0" smtClean="0"/>
              <a:t> yang </a:t>
            </a:r>
            <a:r>
              <a:rPr lang="en-US" dirty="0" err="1" smtClean="0"/>
              <a:t>bersangkuta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/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Puskesmas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SKM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yang </a:t>
            </a:r>
            <a:r>
              <a:rPr lang="en-US" dirty="0" err="1" smtClean="0"/>
              <a:t>bekerjasama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Pemkkot</a:t>
            </a:r>
            <a:r>
              <a:rPr lang="en-US" dirty="0" smtClean="0"/>
              <a:t> Surabaya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emergency.</a:t>
            </a:r>
          </a:p>
          <a:p>
            <a:pPr marL="442913" indent="0" algn="just">
              <a:buNone/>
            </a:pPr>
            <a:r>
              <a:rPr lang="en-US" dirty="0" err="1" smtClean="0"/>
              <a:t>Penerima</a:t>
            </a:r>
            <a:r>
              <a:rPr lang="en-US" dirty="0" smtClean="0"/>
              <a:t> SKM </a:t>
            </a:r>
            <a:r>
              <a:rPr lang="en-US" dirty="0" err="1" smtClean="0"/>
              <a:t>akan</a:t>
            </a:r>
            <a:r>
              <a:rPr lang="en-US" dirty="0" smtClean="0"/>
              <a:t> di </a:t>
            </a:r>
            <a:r>
              <a:rPr lang="en-US" dirty="0" err="1" smtClean="0"/>
              <a:t>daftarkan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PBI Kota Surabaya</a:t>
            </a:r>
          </a:p>
        </p:txBody>
      </p:sp>
    </p:spTree>
    <p:extLst>
      <p:ext uri="{BB962C8B-B14F-4D97-AF65-F5344CB8AC3E}">
        <p14:creationId xmlns:p14="http://schemas.microsoft.com/office/powerpoint/2010/main" val="35123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emplat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1527"/>
            <a:ext cx="8229600" cy="796908"/>
          </a:xfrm>
        </p:spPr>
        <p:txBody>
          <a:bodyPr/>
          <a:lstStyle/>
          <a:p>
            <a:r>
              <a:rPr lang="id-ID" b="1" dirty="0" smtClean="0"/>
              <a:t>KEBIJAKAN PEMKOT SURABAYA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713" y="2070341"/>
            <a:ext cx="8329612" cy="3973272"/>
          </a:xfrm>
        </p:spPr>
        <p:txBody>
          <a:bodyPr>
            <a:normAutofit/>
          </a:bodyPr>
          <a:lstStyle/>
          <a:p>
            <a:pPr marL="179388" indent="-179388" algn="just">
              <a:buNone/>
            </a:pPr>
            <a:r>
              <a:rPr lang="id-ID" sz="3300" dirty="0"/>
              <a:t>	</a:t>
            </a:r>
            <a:r>
              <a:rPr lang="en-US" sz="3300" dirty="0" err="1" smtClean="0"/>
              <a:t>Masyarakat</a:t>
            </a:r>
            <a:r>
              <a:rPr lang="en-US" sz="3300" dirty="0"/>
              <a:t> </a:t>
            </a:r>
            <a:r>
              <a:rPr lang="id-ID" sz="3300" dirty="0" smtClean="0"/>
              <a:t>berpenghasilan rendah</a:t>
            </a:r>
            <a:r>
              <a:rPr lang="en-US" sz="3300" dirty="0" smtClean="0"/>
              <a:t> (MBR) </a:t>
            </a:r>
            <a:r>
              <a:rPr lang="id-ID" sz="3300" dirty="0" smtClean="0"/>
              <a:t>atau </a:t>
            </a:r>
            <a:r>
              <a:rPr lang="id-ID" sz="3300" dirty="0"/>
              <a:t>karena sakitnya menjadi miskin serta kelompok masyarakat tertentu yang berkontribusi dalam pembangunan kota, diberikan Bantuan Biaya Pelayanan Kesehatan dan selanjutnya didaftarkan sebagai </a:t>
            </a:r>
            <a:r>
              <a:rPr lang="en-US" sz="3300" dirty="0" err="1" smtClean="0"/>
              <a:t>Peserta</a:t>
            </a:r>
            <a:r>
              <a:rPr lang="en-US" sz="3300" dirty="0" smtClean="0"/>
              <a:t> BPJS </a:t>
            </a:r>
            <a:r>
              <a:rPr lang="id-ID" sz="3300" dirty="0" smtClean="0"/>
              <a:t>Penerima </a:t>
            </a:r>
            <a:r>
              <a:rPr lang="id-ID" sz="3300" dirty="0"/>
              <a:t>Bantuan Iuran </a:t>
            </a:r>
            <a:r>
              <a:rPr lang="en-US" sz="3300" dirty="0" smtClean="0"/>
              <a:t>(PBI) </a:t>
            </a:r>
            <a:r>
              <a:rPr lang="id-ID" sz="3300" dirty="0" smtClean="0"/>
              <a:t>JKN</a:t>
            </a:r>
            <a:r>
              <a:rPr lang="en-US" sz="3300" dirty="0" smtClean="0"/>
              <a:t> </a:t>
            </a:r>
            <a:r>
              <a:rPr lang="en-US" sz="3300" dirty="0" err="1" smtClean="0"/>
              <a:t>ke</a:t>
            </a:r>
            <a:r>
              <a:rPr lang="en-US" sz="3300" dirty="0" smtClean="0"/>
              <a:t> BPJS </a:t>
            </a:r>
            <a:r>
              <a:rPr lang="en-US" sz="3300" dirty="0" err="1" smtClean="0"/>
              <a:t>Kesehatan</a:t>
            </a:r>
            <a:r>
              <a:rPr lang="en-US" sz="3300" dirty="0" smtClean="0"/>
              <a:t>.</a:t>
            </a:r>
            <a:endParaRPr lang="id-ID" sz="3300" dirty="0"/>
          </a:p>
        </p:txBody>
      </p:sp>
    </p:spTree>
    <p:extLst>
      <p:ext uri="{BB962C8B-B14F-4D97-AF65-F5344CB8AC3E}">
        <p14:creationId xmlns:p14="http://schemas.microsoft.com/office/powerpoint/2010/main" val="335562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4436"/>
            <a:ext cx="10515600" cy="4558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1" y="5082989"/>
            <a:ext cx="105156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 w="31750" h="9525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TERIMA KASIH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91" y="237744"/>
            <a:ext cx="9720072" cy="1499616"/>
          </a:xfrm>
        </p:spPr>
        <p:txBody>
          <a:bodyPr/>
          <a:lstStyle/>
          <a:p>
            <a:r>
              <a:rPr lang="en-US" dirty="0" smtClean="0"/>
              <a:t>JAMINAN PELAYANAN KESEHATAN MASYARAKAT KOTA SURABAYA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038" y="1857376"/>
            <a:ext cx="9229725" cy="40147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  <a:tabLst>
                <a:tab pos="800100" algn="l"/>
              </a:tabLs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PENERIMA SURAT KETERANGAN MISKIN (SKM) YANG DITERBITKAN OLEH DINAS SOSIAL BAGI MASYARAKAT BERPENGHASILAN RENDAH.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PENERIMA SURAT KETERANGAN BANTUAN KESEHATAN (SKBK) YANG 	DITERBITKAN OLEH BAGIAN ADMINISTRASI KESEJAHTERAAN RAKYAT BAGI PENDERITA KATASTROPIS DAN KELOMPOK MASYRAKAT KHUSUS.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PESERTA BPJS KESEHATAN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8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ounded Rectangle 347"/>
          <p:cNvSpPr/>
          <p:nvPr/>
        </p:nvSpPr>
        <p:spPr>
          <a:xfrm>
            <a:off x="5181600" y="129447"/>
            <a:ext cx="17526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PESERTA BPJS</a:t>
            </a:r>
          </a:p>
          <a:p>
            <a:pPr algn="ctr">
              <a:defRPr/>
            </a:pPr>
            <a:endParaRPr lang="en-US" sz="1800" b="1" dirty="0"/>
          </a:p>
        </p:txBody>
      </p:sp>
      <p:cxnSp>
        <p:nvCxnSpPr>
          <p:cNvPr id="355" name="Straight Arrow Connector 354"/>
          <p:cNvCxnSpPr/>
          <p:nvPr/>
        </p:nvCxnSpPr>
        <p:spPr>
          <a:xfrm flipH="1">
            <a:off x="4953001" y="838200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6" name="Rounded Rectangle 355"/>
          <p:cNvSpPr/>
          <p:nvPr/>
        </p:nvSpPr>
        <p:spPr>
          <a:xfrm>
            <a:off x="6553200" y="1066800"/>
            <a:ext cx="1219200" cy="4044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NON PBI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7" name="Rounded Rectangle 356"/>
          <p:cNvSpPr/>
          <p:nvPr/>
        </p:nvSpPr>
        <p:spPr>
          <a:xfrm>
            <a:off x="4343401" y="1066801"/>
            <a:ext cx="1219199" cy="413971"/>
          </a:xfrm>
          <a:prstGeom prst="roundRect">
            <a:avLst/>
          </a:prstGeom>
          <a:gradFill>
            <a:gsLst>
              <a:gs pos="96000">
                <a:srgbClr val="FFC000"/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PBI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60" name="Straight Arrow Connector 359"/>
          <p:cNvCxnSpPr/>
          <p:nvPr/>
        </p:nvCxnSpPr>
        <p:spPr>
          <a:xfrm>
            <a:off x="7162800" y="838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>
            <a:off x="4953000" y="838200"/>
            <a:ext cx="220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2" name="Rounded Rectangle 361"/>
          <p:cNvSpPr/>
          <p:nvPr/>
        </p:nvSpPr>
        <p:spPr>
          <a:xfrm>
            <a:off x="1752600" y="3200400"/>
            <a:ext cx="31242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PEKERJA PENERIMA UPAH</a:t>
            </a:r>
            <a:r>
              <a:rPr lang="id-ID" sz="1800" b="1" dirty="0">
                <a:solidFill>
                  <a:schemeClr val="tx1"/>
                </a:solidFill>
              </a:rPr>
              <a:t> (PPU)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4953000" y="3276600"/>
            <a:ext cx="2133601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PEKERJA BUKAN PENERIMA UPAH</a:t>
            </a:r>
            <a:r>
              <a:rPr lang="id-ID" sz="1200" b="1" dirty="0">
                <a:solidFill>
                  <a:schemeClr val="tx1"/>
                </a:solidFill>
              </a:rPr>
              <a:t>(PBPU</a:t>
            </a:r>
            <a:r>
              <a:rPr lang="id-ID" sz="1200" b="1" dirty="0">
                <a:solidFill>
                  <a:schemeClr val="bg1"/>
                </a:solidFill>
              </a:rPr>
              <a:t>)</a:t>
            </a:r>
            <a:endParaRPr lang="en-US" sz="1200" dirty="0"/>
          </a:p>
        </p:txBody>
      </p:sp>
      <p:sp>
        <p:nvSpPr>
          <p:cNvPr id="364" name="Rounded Rectangle 363"/>
          <p:cNvSpPr/>
          <p:nvPr/>
        </p:nvSpPr>
        <p:spPr>
          <a:xfrm>
            <a:off x="7162800" y="3276600"/>
            <a:ext cx="30480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</a:rPr>
              <a:t>BUKAN PEKERJA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5" name="Rounded Rectangle 364"/>
          <p:cNvSpPr/>
          <p:nvPr/>
        </p:nvSpPr>
        <p:spPr>
          <a:xfrm>
            <a:off x="1676400" y="4087690"/>
            <a:ext cx="1371600" cy="7129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PEGAWAI PEMERINTAH</a:t>
            </a:r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366" name="Rounded Rectangle 365"/>
          <p:cNvSpPr/>
          <p:nvPr/>
        </p:nvSpPr>
        <p:spPr>
          <a:xfrm>
            <a:off x="3352800" y="4114800"/>
            <a:ext cx="1371600" cy="68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PEGAWAI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NON PEMERINTAH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369" name="Rounded Rectangle 368"/>
          <p:cNvSpPr/>
          <p:nvPr/>
        </p:nvSpPr>
        <p:spPr>
          <a:xfrm>
            <a:off x="4962523" y="4122126"/>
            <a:ext cx="2047877" cy="678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INDIVIDU</a:t>
            </a:r>
            <a:r>
              <a:rPr lang="id-ID" sz="2000" b="1" dirty="0">
                <a:solidFill>
                  <a:schemeClr val="tx1"/>
                </a:solidFill>
              </a:rPr>
              <a:t> (MANDIRI)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370" name="Rounded Rectangle 369"/>
          <p:cNvSpPr/>
          <p:nvPr/>
        </p:nvSpPr>
        <p:spPr>
          <a:xfrm>
            <a:off x="2542687" y="1858231"/>
            <a:ext cx="1312252" cy="388328"/>
          </a:xfrm>
          <a:prstGeom prst="roundRect">
            <a:avLst/>
          </a:prstGeom>
          <a:gradFill>
            <a:gsLst>
              <a:gs pos="100000">
                <a:srgbClr val="FFC000"/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APBN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75" name="Straight Arrow Connector 374"/>
          <p:cNvCxnSpPr/>
          <p:nvPr/>
        </p:nvCxnSpPr>
        <p:spPr>
          <a:xfrm>
            <a:off x="7162800" y="1471614"/>
            <a:ext cx="0" cy="1576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/>
        </p:nvCxnSpPr>
        <p:spPr>
          <a:xfrm>
            <a:off x="3124200" y="3048000"/>
            <a:ext cx="58293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8" name="Straight Arrow Connector 377"/>
          <p:cNvCxnSpPr/>
          <p:nvPr/>
        </p:nvCxnSpPr>
        <p:spPr>
          <a:xfrm rot="5400000">
            <a:off x="2984501" y="3187701"/>
            <a:ext cx="288925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/>
          <p:nvPr/>
        </p:nvCxnSpPr>
        <p:spPr>
          <a:xfrm flipV="1">
            <a:off x="2347913" y="3886200"/>
            <a:ext cx="1701800" cy="63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7829551" y="3886200"/>
            <a:ext cx="2276475" cy="12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 flipH="1">
            <a:off x="2352676" y="3886200"/>
            <a:ext cx="9525" cy="255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/>
          <p:nvPr/>
        </p:nvCxnSpPr>
        <p:spPr>
          <a:xfrm flipH="1">
            <a:off x="4038601" y="3886200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>
            <a:off x="6015038" y="3892551"/>
            <a:ext cx="4762" cy="207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>
            <a:off x="7829550" y="3898900"/>
            <a:ext cx="0" cy="223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2" name="Rounded Rectangle 391"/>
          <p:cNvSpPr/>
          <p:nvPr/>
        </p:nvSpPr>
        <p:spPr>
          <a:xfrm>
            <a:off x="1676400" y="4920343"/>
            <a:ext cx="1322613" cy="17090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PNS PUSAT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PNS DAERAH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PNS DIPERBANTUKAN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TNI 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POLRI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PJBT NEGARA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000" dirty="0">
                <a:solidFill>
                  <a:schemeClr val="tx1"/>
                </a:solidFill>
              </a:rPr>
              <a:t>PEGAWAI PEMERINTAH NON PNS</a:t>
            </a:r>
          </a:p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marL="91440" indent="-91440" algn="ctr">
              <a:buFont typeface="+mj-lt"/>
              <a:buAutoNum type="arabicPeriod"/>
              <a:defRPr/>
            </a:pPr>
            <a:endParaRPr lang="en-US" sz="1050" dirty="0"/>
          </a:p>
        </p:txBody>
      </p:sp>
      <p:sp>
        <p:nvSpPr>
          <p:cNvPr id="393" name="Rounded Rectangle 392"/>
          <p:cNvSpPr/>
          <p:nvPr/>
        </p:nvSpPr>
        <p:spPr>
          <a:xfrm>
            <a:off x="3371118" y="4921704"/>
            <a:ext cx="1353283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PEG. BUMN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PEG. BUMD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PEG. SWASTA</a:t>
            </a:r>
          </a:p>
          <a:p>
            <a:pPr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399" name="Rounded Rectangle 398"/>
          <p:cNvSpPr/>
          <p:nvPr/>
        </p:nvSpPr>
        <p:spPr>
          <a:xfrm>
            <a:off x="4972048" y="4931230"/>
            <a:ext cx="2038352" cy="185057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PENGACARA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AKUNTAN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ARSITEK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DOKTER,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KONSULTAN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NOTARIS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PENILAI,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AKTUARIS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050" dirty="0">
                <a:solidFill>
                  <a:schemeClr val="tx1"/>
                </a:solidFill>
              </a:rPr>
              <a:t>PEMAIN MUSIK, PEMBAWA ACARA</a:t>
            </a:r>
            <a:r>
              <a:rPr lang="id-ID" sz="1050" dirty="0">
                <a:solidFill>
                  <a:schemeClr val="tx1"/>
                </a:solidFill>
              </a:rPr>
              <a:t>,ARTIS</a:t>
            </a:r>
            <a:endParaRPr lang="en-US" sz="105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50" dirty="0"/>
          </a:p>
        </p:txBody>
      </p:sp>
      <p:cxnSp>
        <p:nvCxnSpPr>
          <p:cNvPr id="427" name="Straight Connector 426"/>
          <p:cNvCxnSpPr/>
          <p:nvPr/>
        </p:nvCxnSpPr>
        <p:spPr>
          <a:xfrm>
            <a:off x="3124200" y="3733800"/>
            <a:ext cx="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137269" y="1868241"/>
            <a:ext cx="1371600" cy="388328"/>
          </a:xfrm>
          <a:prstGeom prst="roundRect">
            <a:avLst/>
          </a:prstGeom>
          <a:gradFill>
            <a:gsLst>
              <a:gs pos="100000">
                <a:srgbClr val="FFC000"/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APBD KOTA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823069" y="1600201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329538" y="1591197"/>
            <a:ext cx="3094523" cy="811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953001" y="1371600"/>
            <a:ext cx="952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424061" y="1600201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3329538" y="1591197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0198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7162800" y="4095750"/>
            <a:ext cx="1219200" cy="6286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PENERIMA PENSIUN</a:t>
            </a:r>
          </a:p>
          <a:p>
            <a:pPr algn="ctr">
              <a:defRPr/>
            </a:pPr>
            <a:endParaRPr lang="en-US" sz="1600" dirty="0"/>
          </a:p>
        </p:txBody>
      </p:sp>
      <p:sp>
        <p:nvSpPr>
          <p:cNvPr id="116" name="Rounded Rectangle 115"/>
          <p:cNvSpPr/>
          <p:nvPr/>
        </p:nvSpPr>
        <p:spPr>
          <a:xfrm>
            <a:off x="8458200" y="4108986"/>
            <a:ext cx="990600" cy="615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VETERAN, PK</a:t>
            </a:r>
          </a:p>
          <a:p>
            <a:pPr algn="ctr">
              <a:defRPr/>
            </a:pPr>
            <a:endParaRPr lang="en-US" sz="1200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096000" y="608013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8458200" y="4886326"/>
            <a:ext cx="990600" cy="11334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VET TUVET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VET NTUVET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PERINTIS KEMERDEKAAN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flipH="1">
            <a:off x="8953501" y="3733801"/>
            <a:ext cx="9525" cy="3921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8939213" y="3046411"/>
            <a:ext cx="9525" cy="23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9525000" y="4108986"/>
            <a:ext cx="1143000" cy="10726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-112713" algn="ctr">
              <a:buFont typeface="+mj-lt"/>
              <a:buAutoNum type="arabicPeriod"/>
              <a:defRPr/>
            </a:pPr>
            <a:r>
              <a:rPr lang="en-US" sz="1050" b="1" dirty="0">
                <a:solidFill>
                  <a:schemeClr val="tx1"/>
                </a:solidFill>
              </a:rPr>
              <a:t>INVESTOR</a:t>
            </a:r>
          </a:p>
          <a:p>
            <a:pPr marL="112713" indent="-112713">
              <a:buFont typeface="+mj-lt"/>
              <a:buAutoNum type="arabicPeriod"/>
              <a:defRPr/>
            </a:pPr>
            <a:r>
              <a:rPr lang="en-US" sz="1050" b="1" dirty="0">
                <a:solidFill>
                  <a:schemeClr val="tx1"/>
                </a:solidFill>
              </a:rPr>
              <a:t>PEMBERI </a:t>
            </a:r>
            <a:r>
              <a:rPr lang="en-US" sz="900" b="1" dirty="0">
                <a:solidFill>
                  <a:schemeClr val="tx1"/>
                </a:solidFill>
              </a:rPr>
              <a:t>KERJA</a:t>
            </a:r>
          </a:p>
          <a:p>
            <a:pPr marL="112713" indent="-112713">
              <a:buFont typeface="+mj-lt"/>
              <a:buAutoNum type="arabicPeriod"/>
              <a:defRPr/>
            </a:pPr>
            <a:r>
              <a:rPr lang="en-US" sz="1050" b="1" dirty="0">
                <a:solidFill>
                  <a:schemeClr val="tx1"/>
                </a:solidFill>
              </a:rPr>
              <a:t>PENERIMA PENSIUN</a:t>
            </a:r>
          </a:p>
          <a:p>
            <a:pPr>
              <a:defRPr/>
            </a:pPr>
            <a:endParaRPr lang="en-US" sz="105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050" b="1" dirty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endParaRPr lang="en-US" sz="105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0096501" y="3886200"/>
            <a:ext cx="9525" cy="22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200900" y="4886325"/>
            <a:ext cx="1181100" cy="11334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PNS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TNI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POLRI</a:t>
            </a:r>
          </a:p>
          <a:p>
            <a:pPr marL="91440" indent="-91440"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/>
                </a:solidFill>
              </a:rPr>
              <a:t>PP PEJABAT NEGARA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691188" y="1877522"/>
            <a:ext cx="1371600" cy="697403"/>
          </a:xfrm>
          <a:prstGeom prst="roundRect">
            <a:avLst/>
          </a:prstGeom>
          <a:gradFill>
            <a:gsLst>
              <a:gs pos="100000">
                <a:srgbClr val="FFC000"/>
              </a:gs>
              <a:gs pos="100000">
                <a:schemeClr val="accent1">
                  <a:tint val="90000"/>
                  <a:shade val="100000"/>
                  <a:satMod val="150000"/>
                  <a:lumMod val="10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APBD PROPINSI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6356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19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ALUR DISTRIBUSI KARTU </a:t>
            </a:r>
            <a:r>
              <a:rPr lang="en-US" dirty="0" smtClean="0"/>
              <a:t>BPJS </a:t>
            </a:r>
            <a:r>
              <a:rPr lang="id-ID" dirty="0" smtClean="0"/>
              <a:t>PBI </a:t>
            </a:r>
            <a:r>
              <a:rPr lang="en-US" dirty="0" smtClean="0"/>
              <a:t>APBD </a:t>
            </a:r>
            <a:r>
              <a:rPr lang="id-ID" dirty="0" smtClean="0"/>
              <a:t>KOTA SURABAYA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4493112" y="1947134"/>
            <a:ext cx="2624865" cy="1108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Dinas Kesehatan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9174" y="4270786"/>
            <a:ext cx="2086983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Bagian Administrasi Pemerintahan dan OTODA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17541" y="4207476"/>
            <a:ext cx="2323652" cy="1086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KECAMATAN</a:t>
            </a:r>
            <a:endParaRPr lang="id-ID" dirty="0"/>
          </a:p>
        </p:txBody>
      </p:sp>
      <p:sp>
        <p:nvSpPr>
          <p:cNvPr id="13" name="Down Arrow 12"/>
          <p:cNvSpPr/>
          <p:nvPr/>
        </p:nvSpPr>
        <p:spPr>
          <a:xfrm>
            <a:off x="5192358" y="3302598"/>
            <a:ext cx="419549" cy="839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>
            <a:off x="6859793" y="4615031"/>
            <a:ext cx="978946" cy="33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ounded Rectangle 19"/>
          <p:cNvSpPr/>
          <p:nvPr/>
        </p:nvSpPr>
        <p:spPr>
          <a:xfrm>
            <a:off x="2094155" y="1904104"/>
            <a:ext cx="1506071" cy="112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BPJS KESEHATAN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729318" y="2433021"/>
            <a:ext cx="580914" cy="33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2895600" y="3429001"/>
            <a:ext cx="2209800" cy="53967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Menyerahkan</a:t>
            </a:r>
          </a:p>
        </p:txBody>
      </p:sp>
      <p:sp>
        <p:nvSpPr>
          <p:cNvPr id="19" name="Oval 18"/>
          <p:cNvSpPr/>
          <p:nvPr/>
        </p:nvSpPr>
        <p:spPr>
          <a:xfrm>
            <a:off x="6629400" y="3962401"/>
            <a:ext cx="1447800" cy="53275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Menyerah kan</a:t>
            </a:r>
          </a:p>
        </p:txBody>
      </p:sp>
      <p:sp>
        <p:nvSpPr>
          <p:cNvPr id="22" name="Oval 21"/>
          <p:cNvSpPr/>
          <p:nvPr/>
        </p:nvSpPr>
        <p:spPr>
          <a:xfrm>
            <a:off x="10106450" y="5440232"/>
            <a:ext cx="1376979" cy="41148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Lapor hasil Distribusi</a:t>
            </a:r>
          </a:p>
        </p:txBody>
      </p:sp>
      <p:sp>
        <p:nvSpPr>
          <p:cNvPr id="23" name="Oval 22"/>
          <p:cNvSpPr/>
          <p:nvPr/>
        </p:nvSpPr>
        <p:spPr>
          <a:xfrm>
            <a:off x="9261888" y="2766508"/>
            <a:ext cx="2777712" cy="6949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Kirim Rekap  </a:t>
            </a:r>
            <a:r>
              <a:rPr lang="id-ID" sz="1600" dirty="0">
                <a:solidFill>
                  <a:schemeClr val="tx1"/>
                </a:solidFill>
              </a:rPr>
              <a:t>laporan</a:t>
            </a:r>
            <a:r>
              <a:rPr lang="id-ID" dirty="0">
                <a:solidFill>
                  <a:schemeClr val="tx1"/>
                </a:solidFill>
              </a:rPr>
              <a:t> hasil distribusi</a:t>
            </a:r>
          </a:p>
        </p:txBody>
      </p:sp>
      <p:sp>
        <p:nvSpPr>
          <p:cNvPr id="25" name="Right Arrow 24"/>
          <p:cNvSpPr/>
          <p:nvPr/>
        </p:nvSpPr>
        <p:spPr>
          <a:xfrm rot="5400000">
            <a:off x="9050824" y="5486720"/>
            <a:ext cx="4191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ounded Rectangle 26"/>
          <p:cNvSpPr/>
          <p:nvPr/>
        </p:nvSpPr>
        <p:spPr>
          <a:xfrm>
            <a:off x="8238566" y="5905500"/>
            <a:ext cx="2171252" cy="781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KELURAHAN</a:t>
            </a:r>
            <a:endParaRPr lang="id-ID" dirty="0"/>
          </a:p>
        </p:txBody>
      </p:sp>
      <p:sp>
        <p:nvSpPr>
          <p:cNvPr id="28" name="Rounded Rectangle 27"/>
          <p:cNvSpPr/>
          <p:nvPr/>
        </p:nvSpPr>
        <p:spPr>
          <a:xfrm>
            <a:off x="4777688" y="5905500"/>
            <a:ext cx="2171252" cy="781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mtClean="0"/>
              <a:t>Peserta PBI Kota Surabaya</a:t>
            </a:r>
            <a:endParaRPr lang="id-ID" dirty="0"/>
          </a:p>
        </p:txBody>
      </p:sp>
      <p:sp>
        <p:nvSpPr>
          <p:cNvPr id="29" name="Right Arrow 28"/>
          <p:cNvSpPr/>
          <p:nvPr/>
        </p:nvSpPr>
        <p:spPr>
          <a:xfrm rot="10800000">
            <a:off x="7065982" y="6039779"/>
            <a:ext cx="968187" cy="3550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6918109" y="6428127"/>
            <a:ext cx="13716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Distribusi</a:t>
            </a:r>
          </a:p>
        </p:txBody>
      </p:sp>
      <p:sp>
        <p:nvSpPr>
          <p:cNvPr id="31" name="Down Arrow 30"/>
          <p:cNvSpPr/>
          <p:nvPr/>
        </p:nvSpPr>
        <p:spPr>
          <a:xfrm rot="10800000">
            <a:off x="9597120" y="5402239"/>
            <a:ext cx="257176" cy="395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/>
          <p:cNvSpPr/>
          <p:nvPr/>
        </p:nvSpPr>
        <p:spPr>
          <a:xfrm>
            <a:off x="7572375" y="5372741"/>
            <a:ext cx="1437849" cy="53275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Menyerah kan</a:t>
            </a:r>
          </a:p>
        </p:txBody>
      </p:sp>
      <p:sp>
        <p:nvSpPr>
          <p:cNvPr id="3" name="Bent-Up Arrow 2"/>
          <p:cNvSpPr/>
          <p:nvPr/>
        </p:nvSpPr>
        <p:spPr>
          <a:xfrm rot="16200000">
            <a:off x="7699506" y="2400018"/>
            <a:ext cx="1762126" cy="13626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" y="-297"/>
            <a:ext cx="1207722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3829"/>
            <a:ext cx="10787743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42 RUMAH SAKIT YANG BEKERJA SAMA DENGAN BPJS KESEHATAN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928920"/>
          <a:ext cx="10793507" cy="5631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18"/>
                <a:gridCol w="4929318"/>
                <a:gridCol w="743648"/>
                <a:gridCol w="4525623"/>
              </a:tblGrid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RSUD. Dr. Soetomo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Siloam Hospital Surabaya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RSAL. Dr. Ramelan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Adi Husada Kapasari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RSJ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Perdana Medika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RSUD. Dr. Soewandhi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Putri Surabaya</a:t>
                      </a:r>
                    </a:p>
                  </a:txBody>
                  <a:tcPr marL="9525" marR="9525" marT="9525" marB="0" anchor="b"/>
                </a:tc>
              </a:tr>
              <a:tr h="259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 Haji Surabaya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Nur Ummi Numbi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Islam Jemursari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Bedah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Universitas Airlangga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Graha Medika</a:t>
                      </a:r>
                    </a:p>
                  </a:txBody>
                  <a:tcPr marL="9525" marR="9525" marT="9525" marB="0" anchor="ctr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Bhayangkara Samsoeri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Lombok 22 Lontar</a:t>
                      </a:r>
                    </a:p>
                  </a:txBody>
                  <a:tcPr marL="9525" marR="9525" marT="9525" marB="0" anchor="ctr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Mata Undaan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Gotong Royong</a:t>
                      </a:r>
                    </a:p>
                  </a:txBody>
                  <a:tcPr marL="9525" marR="9525" marT="9525" marB="0" anchor="ctr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Mata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Masyarakat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Surabaya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PKU Muhammadiyah Surabaya</a:t>
                      </a:r>
                    </a:p>
                  </a:txBody>
                  <a:tcPr marL="9525" marR="9525" marT="9525" marB="0" anchor="ctr"/>
                </a:tc>
              </a:tr>
              <a:tr h="255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PHC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Keluarga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Kenjeran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RSUD Bhakti Dharma Husada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William Booth Surabaya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Soemitro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Al Irsyad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Wijaya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Islam A. Yani Surabaya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Rumkital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Oepomo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Royal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Rumkitalmar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Ewa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Pangalila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Bhakti Rahayu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Mudji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Rahayu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Paru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Rumkitban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Surabaya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RSAD Brawijaya Surabaya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Wiyung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Sejahtera</a:t>
                      </a: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RSIA Pura Raharja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6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Syifa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Surabaya Medical 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5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" y="-297"/>
            <a:ext cx="1207722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829"/>
            <a:ext cx="10699376" cy="37886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8 KLINIK YANG BEKERJA SAMA DENGAN BPJS KESEHATAN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928920"/>
          <a:ext cx="9075058" cy="448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314"/>
                <a:gridCol w="8097744"/>
              </a:tblGrid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NAMA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Utama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Dasa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Medika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Mata Java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Katarak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Mata Dr.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Syamsu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Mata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Tritiya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Utama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Hemodialisa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Surabaya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Eye Clinic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Utama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9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Klinik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Rawat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Inap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Usada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Buana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00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" y="-297"/>
            <a:ext cx="1207722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6743"/>
            <a:ext cx="10787743" cy="69668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29 RUMAH SAKIT YANG BEKERJA SAMA DENGAN PEMERINTAH KOTA SURABAYA DALAM PELAYANAN JAMINAN  NON KUOTA (PEMBERI PELAYANAN PENERIMA SKM DAN SKBK)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190466"/>
          <a:ext cx="9292772" cy="526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200"/>
                <a:gridCol w="3648813"/>
                <a:gridCol w="858546"/>
                <a:gridCol w="4273213"/>
              </a:tblGrid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NAMA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RSUD. Dr. Soetomo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Al-Irsyad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RSAL. Dr. Ramelan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Bhakti Rahayu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RSJ.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Darus Syifa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RSU. Haji Surabaya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Wiyung Sejahtera</a:t>
                      </a:r>
                    </a:p>
                  </a:txBody>
                  <a:tcPr marL="9525" marR="9525" marT="9525" marB="0" anchor="ctr"/>
                </a:tc>
              </a:tr>
              <a:tr h="328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Universitas Airlangga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Adi Husada Kapasari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RSUD. Bhakti Dharma Husada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RSIA Pura Raharja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Bhayangkara Samsoeri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RSIA Graha Medika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Mata Masyarakat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RSIA Nur Umi Numbi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Islam Jemursari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Siti Khodijah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Mata Undaan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RSAU. Soemitro Lanud </a:t>
                      </a:r>
                    </a:p>
                  </a:txBody>
                  <a:tcPr marL="9525" marR="9525" marT="9525" marB="0" anchor="ctr"/>
                </a:tc>
              </a:tr>
              <a:tr h="324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RSI. 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Yani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Muji Rahayu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RSUD dr. Mohamad Soewandhie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Surabaya Medical Services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RSUD. Dr. Saiful Anwar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Bunda</a:t>
                      </a:r>
                    </a:p>
                  </a:txBody>
                  <a:tcPr marL="9525" marR="9525" marT="9525" marB="0" anchor="ctr"/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Surabaya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Gotong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Royong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9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RSAD. Brawijaya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606" marR="6606" marT="6606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735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26335" y="1369694"/>
            <a:ext cx="6300470" cy="1212850"/>
            <a:chOff x="2426335" y="1369694"/>
            <a:chExt cx="6300470" cy="1212850"/>
          </a:xfrm>
        </p:grpSpPr>
        <p:sp>
          <p:nvSpPr>
            <p:cNvPr id="4" name="object 4"/>
            <p:cNvSpPr/>
            <p:nvPr/>
          </p:nvSpPr>
          <p:spPr>
            <a:xfrm>
              <a:off x="2429510" y="1372869"/>
              <a:ext cx="6294120" cy="1206500"/>
            </a:xfrm>
            <a:custGeom>
              <a:avLst/>
              <a:gdLst/>
              <a:ahLst/>
              <a:cxnLst/>
              <a:rect l="l" t="t" r="r" b="b"/>
              <a:pathLst>
                <a:path w="6294120" h="1206500">
                  <a:moveTo>
                    <a:pt x="6093079" y="0"/>
                  </a:moveTo>
                  <a:lnTo>
                    <a:pt x="201040" y="0"/>
                  </a:lnTo>
                  <a:lnTo>
                    <a:pt x="154954" y="5311"/>
                  </a:lnTo>
                  <a:lnTo>
                    <a:pt x="112643" y="20439"/>
                  </a:lnTo>
                  <a:lnTo>
                    <a:pt x="75314" y="44177"/>
                  </a:lnTo>
                  <a:lnTo>
                    <a:pt x="44177" y="75314"/>
                  </a:lnTo>
                  <a:lnTo>
                    <a:pt x="20439" y="112643"/>
                  </a:lnTo>
                  <a:lnTo>
                    <a:pt x="5311" y="154954"/>
                  </a:lnTo>
                  <a:lnTo>
                    <a:pt x="0" y="201040"/>
                  </a:lnTo>
                  <a:lnTo>
                    <a:pt x="0" y="1005458"/>
                  </a:lnTo>
                  <a:lnTo>
                    <a:pt x="5311" y="1051545"/>
                  </a:lnTo>
                  <a:lnTo>
                    <a:pt x="20439" y="1093856"/>
                  </a:lnTo>
                  <a:lnTo>
                    <a:pt x="44177" y="1131185"/>
                  </a:lnTo>
                  <a:lnTo>
                    <a:pt x="75314" y="1162322"/>
                  </a:lnTo>
                  <a:lnTo>
                    <a:pt x="112643" y="1186060"/>
                  </a:lnTo>
                  <a:lnTo>
                    <a:pt x="154954" y="1201188"/>
                  </a:lnTo>
                  <a:lnTo>
                    <a:pt x="201040" y="1206500"/>
                  </a:lnTo>
                  <a:lnTo>
                    <a:pt x="6093079" y="1206500"/>
                  </a:lnTo>
                  <a:lnTo>
                    <a:pt x="6139165" y="1201188"/>
                  </a:lnTo>
                  <a:lnTo>
                    <a:pt x="6181476" y="1186060"/>
                  </a:lnTo>
                  <a:lnTo>
                    <a:pt x="6218805" y="1162322"/>
                  </a:lnTo>
                  <a:lnTo>
                    <a:pt x="6249942" y="1131185"/>
                  </a:lnTo>
                  <a:lnTo>
                    <a:pt x="6273680" y="1093856"/>
                  </a:lnTo>
                  <a:lnTo>
                    <a:pt x="6288808" y="1051545"/>
                  </a:lnTo>
                  <a:lnTo>
                    <a:pt x="6294120" y="1005458"/>
                  </a:lnTo>
                  <a:lnTo>
                    <a:pt x="6294120" y="201040"/>
                  </a:lnTo>
                  <a:lnTo>
                    <a:pt x="6288808" y="154954"/>
                  </a:lnTo>
                  <a:lnTo>
                    <a:pt x="6273680" y="112643"/>
                  </a:lnTo>
                  <a:lnTo>
                    <a:pt x="6249942" y="75314"/>
                  </a:lnTo>
                  <a:lnTo>
                    <a:pt x="6218805" y="44177"/>
                  </a:lnTo>
                  <a:lnTo>
                    <a:pt x="6181476" y="20439"/>
                  </a:lnTo>
                  <a:lnTo>
                    <a:pt x="6139165" y="5311"/>
                  </a:lnTo>
                  <a:lnTo>
                    <a:pt x="6093079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29510" y="1372869"/>
              <a:ext cx="6294120" cy="1206500"/>
            </a:xfrm>
            <a:custGeom>
              <a:avLst/>
              <a:gdLst/>
              <a:ahLst/>
              <a:cxnLst/>
              <a:rect l="l" t="t" r="r" b="b"/>
              <a:pathLst>
                <a:path w="6294120" h="1206500">
                  <a:moveTo>
                    <a:pt x="0" y="201040"/>
                  </a:moveTo>
                  <a:lnTo>
                    <a:pt x="5311" y="154954"/>
                  </a:lnTo>
                  <a:lnTo>
                    <a:pt x="20439" y="112643"/>
                  </a:lnTo>
                  <a:lnTo>
                    <a:pt x="44177" y="75314"/>
                  </a:lnTo>
                  <a:lnTo>
                    <a:pt x="75314" y="44177"/>
                  </a:lnTo>
                  <a:lnTo>
                    <a:pt x="112643" y="20439"/>
                  </a:lnTo>
                  <a:lnTo>
                    <a:pt x="154954" y="5311"/>
                  </a:lnTo>
                  <a:lnTo>
                    <a:pt x="201040" y="0"/>
                  </a:lnTo>
                  <a:lnTo>
                    <a:pt x="6093079" y="0"/>
                  </a:lnTo>
                  <a:lnTo>
                    <a:pt x="6139165" y="5311"/>
                  </a:lnTo>
                  <a:lnTo>
                    <a:pt x="6181476" y="20439"/>
                  </a:lnTo>
                  <a:lnTo>
                    <a:pt x="6218805" y="44177"/>
                  </a:lnTo>
                  <a:lnTo>
                    <a:pt x="6249942" y="75314"/>
                  </a:lnTo>
                  <a:lnTo>
                    <a:pt x="6273680" y="112643"/>
                  </a:lnTo>
                  <a:lnTo>
                    <a:pt x="6288808" y="154954"/>
                  </a:lnTo>
                  <a:lnTo>
                    <a:pt x="6294120" y="201040"/>
                  </a:lnTo>
                  <a:lnTo>
                    <a:pt x="6294120" y="1005458"/>
                  </a:lnTo>
                  <a:lnTo>
                    <a:pt x="6288808" y="1051545"/>
                  </a:lnTo>
                  <a:lnTo>
                    <a:pt x="6273680" y="1093856"/>
                  </a:lnTo>
                  <a:lnTo>
                    <a:pt x="6249942" y="1131185"/>
                  </a:lnTo>
                  <a:lnTo>
                    <a:pt x="6218805" y="1162322"/>
                  </a:lnTo>
                  <a:lnTo>
                    <a:pt x="6181476" y="1186060"/>
                  </a:lnTo>
                  <a:lnTo>
                    <a:pt x="6139165" y="1201188"/>
                  </a:lnTo>
                  <a:lnTo>
                    <a:pt x="6093079" y="1206500"/>
                  </a:lnTo>
                  <a:lnTo>
                    <a:pt x="201040" y="1206500"/>
                  </a:lnTo>
                  <a:lnTo>
                    <a:pt x="154954" y="1201188"/>
                  </a:lnTo>
                  <a:lnTo>
                    <a:pt x="112643" y="1186060"/>
                  </a:lnTo>
                  <a:lnTo>
                    <a:pt x="75314" y="1162322"/>
                  </a:lnTo>
                  <a:lnTo>
                    <a:pt x="44177" y="1131185"/>
                  </a:lnTo>
                  <a:lnTo>
                    <a:pt x="20439" y="1093856"/>
                  </a:lnTo>
                  <a:lnTo>
                    <a:pt x="5311" y="1051545"/>
                  </a:lnTo>
                  <a:lnTo>
                    <a:pt x="0" y="1005458"/>
                  </a:lnTo>
                  <a:lnTo>
                    <a:pt x="0" y="201040"/>
                  </a:lnTo>
                  <a:close/>
                </a:path>
              </a:pathLst>
            </a:custGeom>
            <a:ln w="635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460875" y="4615815"/>
            <a:ext cx="6028690" cy="1212850"/>
            <a:chOff x="4460875" y="4615815"/>
            <a:chExt cx="6028690" cy="1212850"/>
          </a:xfrm>
        </p:grpSpPr>
        <p:sp>
          <p:nvSpPr>
            <p:cNvPr id="7" name="object 7"/>
            <p:cNvSpPr/>
            <p:nvPr/>
          </p:nvSpPr>
          <p:spPr>
            <a:xfrm>
              <a:off x="4464050" y="4618990"/>
              <a:ext cx="6022340" cy="120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64050" y="4618990"/>
              <a:ext cx="6022340" cy="1206500"/>
            </a:xfrm>
            <a:custGeom>
              <a:avLst/>
              <a:gdLst/>
              <a:ahLst/>
              <a:cxnLst/>
              <a:rect l="l" t="t" r="r" b="b"/>
              <a:pathLst>
                <a:path w="6022340" h="1206500">
                  <a:moveTo>
                    <a:pt x="0" y="201041"/>
                  </a:moveTo>
                  <a:lnTo>
                    <a:pt x="5311" y="154954"/>
                  </a:lnTo>
                  <a:lnTo>
                    <a:pt x="20439" y="112643"/>
                  </a:lnTo>
                  <a:lnTo>
                    <a:pt x="44177" y="75314"/>
                  </a:lnTo>
                  <a:lnTo>
                    <a:pt x="75314" y="44177"/>
                  </a:lnTo>
                  <a:lnTo>
                    <a:pt x="112643" y="20439"/>
                  </a:lnTo>
                  <a:lnTo>
                    <a:pt x="154954" y="5311"/>
                  </a:lnTo>
                  <a:lnTo>
                    <a:pt x="201040" y="0"/>
                  </a:lnTo>
                  <a:lnTo>
                    <a:pt x="5821299" y="0"/>
                  </a:lnTo>
                  <a:lnTo>
                    <a:pt x="5867385" y="5311"/>
                  </a:lnTo>
                  <a:lnTo>
                    <a:pt x="5909696" y="20439"/>
                  </a:lnTo>
                  <a:lnTo>
                    <a:pt x="5947025" y="44177"/>
                  </a:lnTo>
                  <a:lnTo>
                    <a:pt x="5978162" y="75314"/>
                  </a:lnTo>
                  <a:lnTo>
                    <a:pt x="6001900" y="112643"/>
                  </a:lnTo>
                  <a:lnTo>
                    <a:pt x="6017028" y="154954"/>
                  </a:lnTo>
                  <a:lnTo>
                    <a:pt x="6022340" y="201041"/>
                  </a:lnTo>
                  <a:lnTo>
                    <a:pt x="6022340" y="1005408"/>
                  </a:lnTo>
                  <a:lnTo>
                    <a:pt x="6017028" y="1051517"/>
                  </a:lnTo>
                  <a:lnTo>
                    <a:pt x="6001900" y="1093843"/>
                  </a:lnTo>
                  <a:lnTo>
                    <a:pt x="5978162" y="1131181"/>
                  </a:lnTo>
                  <a:lnTo>
                    <a:pt x="5947025" y="1162322"/>
                  </a:lnTo>
                  <a:lnTo>
                    <a:pt x="5909696" y="1186061"/>
                  </a:lnTo>
                  <a:lnTo>
                    <a:pt x="5867385" y="1201189"/>
                  </a:lnTo>
                  <a:lnTo>
                    <a:pt x="5821299" y="1206500"/>
                  </a:lnTo>
                  <a:lnTo>
                    <a:pt x="201040" y="1206500"/>
                  </a:lnTo>
                  <a:lnTo>
                    <a:pt x="154954" y="1201189"/>
                  </a:lnTo>
                  <a:lnTo>
                    <a:pt x="112643" y="1186061"/>
                  </a:lnTo>
                  <a:lnTo>
                    <a:pt x="75314" y="1162322"/>
                  </a:lnTo>
                  <a:lnTo>
                    <a:pt x="44177" y="1131181"/>
                  </a:lnTo>
                  <a:lnTo>
                    <a:pt x="20439" y="1093843"/>
                  </a:lnTo>
                  <a:lnTo>
                    <a:pt x="5311" y="1051517"/>
                  </a:lnTo>
                  <a:lnTo>
                    <a:pt x="0" y="1005408"/>
                  </a:lnTo>
                  <a:lnTo>
                    <a:pt x="0" y="201041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61865" y="4784470"/>
            <a:ext cx="5427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Menyediakan </a:t>
            </a:r>
            <a:r>
              <a:rPr sz="1800" spc="-60" dirty="0">
                <a:latin typeface="Arial"/>
                <a:cs typeface="Arial"/>
              </a:rPr>
              <a:t>kanal pelayanan </a:t>
            </a:r>
            <a:r>
              <a:rPr sz="1800" spc="-75" dirty="0">
                <a:latin typeface="Arial"/>
                <a:cs typeface="Arial"/>
              </a:rPr>
              <a:t>sebagai </a:t>
            </a:r>
            <a:r>
              <a:rPr sz="1800" spc="-20" dirty="0">
                <a:latin typeface="Arial"/>
                <a:cs typeface="Arial"/>
              </a:rPr>
              <a:t>pengganti  </a:t>
            </a:r>
            <a:r>
              <a:rPr sz="1800" spc="-60" dirty="0">
                <a:latin typeface="Arial"/>
                <a:cs typeface="Arial"/>
              </a:rPr>
              <a:t>pelayanan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tatap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muka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yang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telah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mengakomodir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semua  </a:t>
            </a:r>
            <a:r>
              <a:rPr sz="1800" spc="-55" dirty="0">
                <a:latin typeface="Arial"/>
                <a:cs typeface="Arial"/>
              </a:rPr>
              <a:t>jenis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pelayanan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71215" y="2990214"/>
            <a:ext cx="6303010" cy="1212850"/>
            <a:chOff x="3371215" y="2990214"/>
            <a:chExt cx="6303010" cy="1212850"/>
          </a:xfrm>
        </p:grpSpPr>
        <p:sp>
          <p:nvSpPr>
            <p:cNvPr id="11" name="object 11"/>
            <p:cNvSpPr/>
            <p:nvPr/>
          </p:nvSpPr>
          <p:spPr>
            <a:xfrm>
              <a:off x="3374390" y="2993389"/>
              <a:ext cx="6296660" cy="1206500"/>
            </a:xfrm>
            <a:custGeom>
              <a:avLst/>
              <a:gdLst/>
              <a:ahLst/>
              <a:cxnLst/>
              <a:rect l="l" t="t" r="r" b="b"/>
              <a:pathLst>
                <a:path w="6296659" h="1206500">
                  <a:moveTo>
                    <a:pt x="6095619" y="0"/>
                  </a:moveTo>
                  <a:lnTo>
                    <a:pt x="201040" y="0"/>
                  </a:lnTo>
                  <a:lnTo>
                    <a:pt x="154954" y="5311"/>
                  </a:lnTo>
                  <a:lnTo>
                    <a:pt x="112643" y="20439"/>
                  </a:lnTo>
                  <a:lnTo>
                    <a:pt x="75314" y="44177"/>
                  </a:lnTo>
                  <a:lnTo>
                    <a:pt x="44177" y="75314"/>
                  </a:lnTo>
                  <a:lnTo>
                    <a:pt x="20439" y="112643"/>
                  </a:lnTo>
                  <a:lnTo>
                    <a:pt x="5311" y="154954"/>
                  </a:lnTo>
                  <a:lnTo>
                    <a:pt x="0" y="201040"/>
                  </a:lnTo>
                  <a:lnTo>
                    <a:pt x="0" y="1005459"/>
                  </a:lnTo>
                  <a:lnTo>
                    <a:pt x="5311" y="1051545"/>
                  </a:lnTo>
                  <a:lnTo>
                    <a:pt x="20439" y="1093856"/>
                  </a:lnTo>
                  <a:lnTo>
                    <a:pt x="44177" y="1131185"/>
                  </a:lnTo>
                  <a:lnTo>
                    <a:pt x="75314" y="1162322"/>
                  </a:lnTo>
                  <a:lnTo>
                    <a:pt x="112643" y="1186060"/>
                  </a:lnTo>
                  <a:lnTo>
                    <a:pt x="154954" y="1201188"/>
                  </a:lnTo>
                  <a:lnTo>
                    <a:pt x="201040" y="1206500"/>
                  </a:lnTo>
                  <a:lnTo>
                    <a:pt x="6095619" y="1206500"/>
                  </a:lnTo>
                  <a:lnTo>
                    <a:pt x="6141705" y="1201188"/>
                  </a:lnTo>
                  <a:lnTo>
                    <a:pt x="6184016" y="1186060"/>
                  </a:lnTo>
                  <a:lnTo>
                    <a:pt x="6221345" y="1162322"/>
                  </a:lnTo>
                  <a:lnTo>
                    <a:pt x="6252482" y="1131185"/>
                  </a:lnTo>
                  <a:lnTo>
                    <a:pt x="6276220" y="1093856"/>
                  </a:lnTo>
                  <a:lnTo>
                    <a:pt x="6291348" y="1051545"/>
                  </a:lnTo>
                  <a:lnTo>
                    <a:pt x="6296660" y="1005459"/>
                  </a:lnTo>
                  <a:lnTo>
                    <a:pt x="6296660" y="201040"/>
                  </a:lnTo>
                  <a:lnTo>
                    <a:pt x="6291348" y="154954"/>
                  </a:lnTo>
                  <a:lnTo>
                    <a:pt x="6276220" y="112643"/>
                  </a:lnTo>
                  <a:lnTo>
                    <a:pt x="6252482" y="75314"/>
                  </a:lnTo>
                  <a:lnTo>
                    <a:pt x="6221345" y="44177"/>
                  </a:lnTo>
                  <a:lnTo>
                    <a:pt x="6184016" y="20439"/>
                  </a:lnTo>
                  <a:lnTo>
                    <a:pt x="6141705" y="5311"/>
                  </a:lnTo>
                  <a:lnTo>
                    <a:pt x="6095619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74390" y="2993389"/>
              <a:ext cx="6296660" cy="1206500"/>
            </a:xfrm>
            <a:custGeom>
              <a:avLst/>
              <a:gdLst/>
              <a:ahLst/>
              <a:cxnLst/>
              <a:rect l="l" t="t" r="r" b="b"/>
              <a:pathLst>
                <a:path w="6296659" h="1206500">
                  <a:moveTo>
                    <a:pt x="0" y="201040"/>
                  </a:moveTo>
                  <a:lnTo>
                    <a:pt x="5311" y="154954"/>
                  </a:lnTo>
                  <a:lnTo>
                    <a:pt x="20439" y="112643"/>
                  </a:lnTo>
                  <a:lnTo>
                    <a:pt x="44177" y="75314"/>
                  </a:lnTo>
                  <a:lnTo>
                    <a:pt x="75314" y="44177"/>
                  </a:lnTo>
                  <a:lnTo>
                    <a:pt x="112643" y="20439"/>
                  </a:lnTo>
                  <a:lnTo>
                    <a:pt x="154954" y="5311"/>
                  </a:lnTo>
                  <a:lnTo>
                    <a:pt x="201040" y="0"/>
                  </a:lnTo>
                  <a:lnTo>
                    <a:pt x="6095619" y="0"/>
                  </a:lnTo>
                  <a:lnTo>
                    <a:pt x="6141705" y="5311"/>
                  </a:lnTo>
                  <a:lnTo>
                    <a:pt x="6184016" y="20439"/>
                  </a:lnTo>
                  <a:lnTo>
                    <a:pt x="6221345" y="44177"/>
                  </a:lnTo>
                  <a:lnTo>
                    <a:pt x="6252482" y="75314"/>
                  </a:lnTo>
                  <a:lnTo>
                    <a:pt x="6276220" y="112643"/>
                  </a:lnTo>
                  <a:lnTo>
                    <a:pt x="6291348" y="154954"/>
                  </a:lnTo>
                  <a:lnTo>
                    <a:pt x="6296660" y="201040"/>
                  </a:lnTo>
                  <a:lnTo>
                    <a:pt x="6296660" y="1005459"/>
                  </a:lnTo>
                  <a:lnTo>
                    <a:pt x="6291348" y="1051545"/>
                  </a:lnTo>
                  <a:lnTo>
                    <a:pt x="6276220" y="1093856"/>
                  </a:lnTo>
                  <a:lnTo>
                    <a:pt x="6252482" y="1131185"/>
                  </a:lnTo>
                  <a:lnTo>
                    <a:pt x="6221345" y="1162322"/>
                  </a:lnTo>
                  <a:lnTo>
                    <a:pt x="6184016" y="1186060"/>
                  </a:lnTo>
                  <a:lnTo>
                    <a:pt x="6141705" y="1201188"/>
                  </a:lnTo>
                  <a:lnTo>
                    <a:pt x="6095619" y="1206500"/>
                  </a:lnTo>
                  <a:lnTo>
                    <a:pt x="201040" y="1206500"/>
                  </a:lnTo>
                  <a:lnTo>
                    <a:pt x="154954" y="1201188"/>
                  </a:lnTo>
                  <a:lnTo>
                    <a:pt x="112643" y="1186060"/>
                  </a:lnTo>
                  <a:lnTo>
                    <a:pt x="75314" y="1162322"/>
                  </a:lnTo>
                  <a:lnTo>
                    <a:pt x="44177" y="1131185"/>
                  </a:lnTo>
                  <a:lnTo>
                    <a:pt x="20439" y="1093856"/>
                  </a:lnTo>
                  <a:lnTo>
                    <a:pt x="5311" y="1051545"/>
                  </a:lnTo>
                  <a:lnTo>
                    <a:pt x="0" y="1005459"/>
                  </a:lnTo>
                  <a:lnTo>
                    <a:pt x="0" y="201040"/>
                  </a:lnTo>
                  <a:close/>
                </a:path>
              </a:pathLst>
            </a:custGeom>
            <a:ln w="6350">
              <a:solidFill>
                <a:srgbClr val="B4C6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67304" y="1398904"/>
            <a:ext cx="6931659" cy="2646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920115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"/>
                <a:cs typeface="Arial"/>
              </a:rPr>
              <a:t>Memperlambat </a:t>
            </a:r>
            <a:r>
              <a:rPr sz="1800" spc="-50" dirty="0">
                <a:latin typeface="Arial"/>
                <a:cs typeface="Arial"/>
              </a:rPr>
              <a:t>dan </a:t>
            </a:r>
            <a:r>
              <a:rPr sz="1800" spc="-30" dirty="0">
                <a:latin typeface="Arial"/>
                <a:cs typeface="Arial"/>
              </a:rPr>
              <a:t>menghentikan </a:t>
            </a:r>
            <a:r>
              <a:rPr sz="1800" spc="-40" dirty="0">
                <a:latin typeface="Arial"/>
                <a:cs typeface="Arial"/>
              </a:rPr>
              <a:t>laju </a:t>
            </a:r>
            <a:r>
              <a:rPr sz="1800" spc="-35" dirty="0">
                <a:latin typeface="Arial"/>
                <a:cs typeface="Arial"/>
              </a:rPr>
              <a:t>transmisi/penularan  </a:t>
            </a:r>
            <a:r>
              <a:rPr sz="1800" spc="-114" dirty="0">
                <a:latin typeface="Arial"/>
                <a:cs typeface="Arial"/>
              </a:rPr>
              <a:t>Covid-19 </a:t>
            </a:r>
            <a:r>
              <a:rPr sz="1800" spc="-10" dirty="0">
                <a:latin typeface="Arial"/>
                <a:cs typeface="Arial"/>
              </a:rPr>
              <a:t>di </a:t>
            </a:r>
            <a:r>
              <a:rPr sz="1800" spc="-30" dirty="0">
                <a:latin typeface="Arial"/>
                <a:cs typeface="Arial"/>
              </a:rPr>
              <a:t>lingkungan </a:t>
            </a:r>
            <a:r>
              <a:rPr sz="1800" spc="-20" dirty="0">
                <a:latin typeface="Arial"/>
                <a:cs typeface="Arial"/>
              </a:rPr>
              <a:t>Kantor </a:t>
            </a:r>
            <a:r>
              <a:rPr sz="1800" spc="-105" dirty="0">
                <a:latin typeface="Arial"/>
                <a:cs typeface="Arial"/>
              </a:rPr>
              <a:t>Cabang </a:t>
            </a:r>
            <a:r>
              <a:rPr sz="1800" spc="-50" dirty="0">
                <a:latin typeface="Arial"/>
                <a:cs typeface="Arial"/>
              </a:rPr>
              <a:t>dan </a:t>
            </a:r>
            <a:r>
              <a:rPr sz="1800" spc="-20" dirty="0">
                <a:latin typeface="Arial"/>
                <a:cs typeface="Arial"/>
              </a:rPr>
              <a:t>Kantor  </a:t>
            </a:r>
            <a:r>
              <a:rPr sz="1800" spc="-40" dirty="0">
                <a:latin typeface="Arial"/>
                <a:cs typeface="Arial"/>
              </a:rPr>
              <a:t>Kabupaten/Kota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agar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tidak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terjadinya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klaster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baru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penyebaran  </a:t>
            </a:r>
            <a:r>
              <a:rPr sz="1800" spc="-110" dirty="0">
                <a:latin typeface="Arial"/>
                <a:cs typeface="Arial"/>
              </a:rPr>
              <a:t>Covid-19.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991235" marR="5080" algn="ctr">
              <a:lnSpc>
                <a:spcPct val="100000"/>
              </a:lnSpc>
              <a:spcBef>
                <a:spcPts val="1060"/>
              </a:spcBef>
            </a:pPr>
            <a:r>
              <a:rPr sz="1800" spc="-30" dirty="0">
                <a:latin typeface="Arial"/>
                <a:cs typeface="Arial"/>
              </a:rPr>
              <a:t>Memberikan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standar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pelayanan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berbagai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kanal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dalam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masa  </a:t>
            </a:r>
            <a:r>
              <a:rPr sz="1800" spc="-70" dirty="0">
                <a:latin typeface="Arial"/>
                <a:cs typeface="Arial"/>
              </a:rPr>
              <a:t>Pandemi </a:t>
            </a:r>
            <a:r>
              <a:rPr sz="1800" spc="-114" dirty="0">
                <a:latin typeface="Arial"/>
                <a:cs typeface="Arial"/>
              </a:rPr>
              <a:t>Covid-19 </a:t>
            </a:r>
            <a:r>
              <a:rPr sz="1800" spc="-50" dirty="0">
                <a:latin typeface="Arial"/>
                <a:cs typeface="Arial"/>
              </a:rPr>
              <a:t>dalam </a:t>
            </a:r>
            <a:r>
              <a:rPr sz="1800" spc="-65" dirty="0">
                <a:latin typeface="Arial"/>
                <a:cs typeface="Arial"/>
              </a:rPr>
              <a:t>penyesuaian </a:t>
            </a:r>
            <a:r>
              <a:rPr sz="1800" spc="-110" dirty="0">
                <a:latin typeface="Arial"/>
                <a:cs typeface="Arial"/>
              </a:rPr>
              <a:t>Tahap </a:t>
            </a:r>
            <a:r>
              <a:rPr sz="1800" spc="-50" dirty="0">
                <a:latin typeface="Arial"/>
                <a:cs typeface="Arial"/>
              </a:rPr>
              <a:t>Adaptasi  </a:t>
            </a:r>
            <a:r>
              <a:rPr sz="1800" spc="-85" dirty="0">
                <a:latin typeface="Arial"/>
                <a:cs typeface="Arial"/>
              </a:rPr>
              <a:t>Kebiasaan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Baru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4280" y="1524000"/>
            <a:ext cx="899159" cy="90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3439" y="3144520"/>
            <a:ext cx="899160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6920" y="4833620"/>
            <a:ext cx="894079" cy="894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11602719" y="6570027"/>
            <a:ext cx="386079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20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30197" y="-53277"/>
            <a:ext cx="10405872" cy="1499616"/>
          </a:xfrm>
        </p:spPr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90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3041</TotalTime>
  <Words>1313</Words>
  <Application>Microsoft Office PowerPoint</Application>
  <PresentationFormat>Widescreen</PresentationFormat>
  <Paragraphs>354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Carlito</vt:lpstr>
      <vt:lpstr>Gothic Uralic</vt:lpstr>
      <vt:lpstr>Tw Cen MT</vt:lpstr>
      <vt:lpstr>Tw Cen MT Condensed</vt:lpstr>
      <vt:lpstr>Wingdings 3</vt:lpstr>
      <vt:lpstr>Integral</vt:lpstr>
      <vt:lpstr>Jaminan kesehatan pemerintah KOTA SURABAYA</vt:lpstr>
      <vt:lpstr>KEBIJAKAN PEMKOT SURABAYA</vt:lpstr>
      <vt:lpstr>JAMINAN PELAYANAN KESEHATAN MASYARAKAT KOTA SURABAYA </vt:lpstr>
      <vt:lpstr>PowerPoint Presentation</vt:lpstr>
      <vt:lpstr>ALUR DISTRIBUSI KARTU BPJS PBI APBD KOTA SURABAYA</vt:lpstr>
      <vt:lpstr>42 RUMAH SAKIT YANG BEKERJA SAMA DENGAN BPJS KESEHATAN</vt:lpstr>
      <vt:lpstr>8 KLINIK YANG BEKERJA SAMA DENGAN BPJS KESEHATAN</vt:lpstr>
      <vt:lpstr>29 RUMAH SAKIT YANG BEKERJA SAMA DENGAN PEMERINTAH KOTA SURABAYA DALAM PELAYANAN JAMINAN  NON KUOTA (PEMBERI PELAYANAN PENERIMA SKM DAN SKBK)</vt:lpstr>
      <vt:lpstr>Latar belakang pelayanan tanpa tatap muka</vt:lpstr>
      <vt:lpstr>Layanan pbi apbd kota Surabaya oleh dinas kesehatan kota surabaya</vt:lpstr>
      <vt:lpstr>PowerPoint Presentation</vt:lpstr>
      <vt:lpstr>aplikasi MOBILE JKN-KIS di Google PLaystore</vt:lpstr>
      <vt:lpstr>BPJS KESEHATAN CARE CENTER 1500 400</vt:lpstr>
      <vt:lpstr>CHIKA (chat assistant jkn ) dg nomor 08118750400</vt:lpstr>
      <vt:lpstr>PowerPoint Presentation</vt:lpstr>
      <vt:lpstr>Program resitrasi ulang (gilang)</vt:lpstr>
      <vt:lpstr>Teknis Pelaporan oleh Peserta Tidak Aktif di FKTP/FKRTL</vt:lpstr>
      <vt:lpstr>Permasalahan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UPAYA PENCEGAHAN PENYALAHGUNAAN ANGGARAN DALAM PENYELENGGARAAN PROGRAM JKN</dc:title>
  <dc:creator>user</dc:creator>
  <cp:lastModifiedBy>user</cp:lastModifiedBy>
  <cp:revision>117</cp:revision>
  <cp:lastPrinted>2021-01-06T02:17:37Z</cp:lastPrinted>
  <dcterms:created xsi:type="dcterms:W3CDTF">2019-03-15T00:39:55Z</dcterms:created>
  <dcterms:modified xsi:type="dcterms:W3CDTF">2021-01-09T05:35:52Z</dcterms:modified>
</cp:coreProperties>
</file>